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0" r:id="rId3"/>
    <p:sldId id="299" r:id="rId4"/>
    <p:sldId id="298" r:id="rId5"/>
    <p:sldId id="261" r:id="rId6"/>
    <p:sldId id="259" r:id="rId7"/>
    <p:sldId id="297" r:id="rId8"/>
    <p:sldId id="263" r:id="rId9"/>
    <p:sldId id="264" r:id="rId10"/>
    <p:sldId id="296" r:id="rId11"/>
    <p:sldId id="265" r:id="rId12"/>
    <p:sldId id="266" r:id="rId13"/>
    <p:sldId id="302" r:id="rId14"/>
    <p:sldId id="267" r:id="rId15"/>
    <p:sldId id="268" r:id="rId16"/>
    <p:sldId id="262" r:id="rId17"/>
    <p:sldId id="282" r:id="rId18"/>
    <p:sldId id="284" r:id="rId19"/>
    <p:sldId id="285" r:id="rId20"/>
    <p:sldId id="269" r:id="rId21"/>
    <p:sldId id="286" r:id="rId22"/>
    <p:sldId id="291" r:id="rId23"/>
    <p:sldId id="290" r:id="rId24"/>
    <p:sldId id="295" r:id="rId25"/>
    <p:sldId id="293" r:id="rId26"/>
    <p:sldId id="292" r:id="rId27"/>
    <p:sldId id="275" r:id="rId28"/>
    <p:sldId id="277" r:id="rId29"/>
    <p:sldId id="278" r:id="rId30"/>
    <p:sldId id="279" r:id="rId31"/>
    <p:sldId id="272" r:id="rId32"/>
    <p:sldId id="281" r:id="rId33"/>
    <p:sldId id="273" r:id="rId34"/>
  </p:sldIdLst>
  <p:sldSz cx="9144000" cy="5143500" type="screen16x9"/>
  <p:notesSz cx="6858000" cy="9144000"/>
  <p:embeddedFontLst>
    <p:embeddedFont>
      <p:font typeface="Helvetica Neue" panose="020B0604020202020204" charset="-52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1120"/>
    <a:srgbClr val="003397"/>
    <a:srgbClr val="FC452C"/>
    <a:srgbClr val="E03268"/>
    <a:srgbClr val="1559CF"/>
    <a:srgbClr val="0272BC"/>
    <a:srgbClr val="162E71"/>
    <a:srgbClr val="029F9C"/>
    <a:srgbClr val="5F1316"/>
    <a:srgbClr val="BC20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6395" autoAdjust="0"/>
  </p:normalViewPr>
  <p:slideViewPr>
    <p:cSldViewPr snapToGrid="0" snapToObjects="1">
      <p:cViewPr varScale="1">
        <p:scale>
          <a:sx n="146" d="100"/>
          <a:sy n="146" d="100"/>
        </p:scale>
        <p:origin x="74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0EE77FC0-5B55-8945-82AF-FFCF0B4BAE9F}" type="datetimeFigureOut">
              <a:rPr lang="ru-RU" smtClean="0"/>
              <a:pPr/>
              <a:t>21.11.2023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67A9B856-5D19-3841-8300-4A202E8204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76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002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026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850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5439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14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86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916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9087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6587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715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14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0253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5767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03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625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799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527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4005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505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8044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812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282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0945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765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8466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31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20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695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557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81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869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A9B856-5D19-3841-8300-4A202E82045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B8434-6B45-E242-8B1E-C294DC700C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8D313BC-24A8-C14E-AB49-0F6C331F5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2DDDA3-FC91-E747-8A53-C8AFC44DE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6500C-AA37-124B-8053-F210B0C0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8A3008-5FB7-DE46-9E35-A0CE80D1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684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B3C140-C99B-1A48-BEE7-3829EB0D4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90789D-E9B8-834E-A4C9-55090ADF7E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49AC6-1BB6-E94C-BD28-F0D8C246B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BF98C7-6402-2849-B955-733253B6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B78FD-D6B5-8C4B-8BB6-5339ADE77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7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434BE8-544E-C14E-B113-4C9C3E2740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D6F3CDC-6DA9-2F47-A341-C03815E490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93583B-0C76-E24D-9936-E5056DFFA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3D8C9F-2B8D-A848-8BB6-C2C1663D8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E86BA-16E3-6C46-A024-9C318657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1741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00A55-A23C-9B41-A757-D225B81F8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304BD4-1A8C-C04A-902E-BC5E2A778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pPr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CC8733C-774A-E044-BB1C-1C5E29A3D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121F25-EF45-524F-BFE4-75E096E2F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0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0897B0-AB40-1D48-8D3F-9C91C37EE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6FD8A1-FA7B-CC4A-9708-88C8C0CAC6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F8288C-248F-F640-9F46-7EC219BAB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060093D1-C421-8249-AB2D-EC240F750A95}" type="datetimeFigureOut">
              <a:rPr lang="ru-RU" smtClean="0"/>
              <a:pPr/>
              <a:t>21.11.2023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AFA3DE-87DF-2B48-A364-9A2838105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89AA07C-99A9-9C41-9794-F30D0C395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05AC6161-49B7-2242-89B7-6F4D28492F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24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857E4C-B9CF-9249-8C3D-EBD7A1DCA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2841C6-AD99-8345-A13C-5467E9801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967E41-4F90-4B4E-A09E-729CD2031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B7FC00-1E12-C64F-8D78-39D8DAA40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E2B8C2-376B-BC44-8BC9-7C6B5EAE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7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3FC5C-1317-894A-A638-CBF15A69A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BC22CC-6070-3D4F-A511-7FE2A9723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DCAF637-F31E-9144-9FF0-99592925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2E8C8-F8DF-B046-A740-A6CE98E7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C9F3BC-6DF4-704A-9F27-7DAD3B7E8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777C0B-27F9-5B41-A33E-B93303BCA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8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0D6FC9-CEB3-1046-861A-7AA09FDE8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59F2E2-F0B8-1D40-99D0-30A173B44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38144-A0B2-654D-9BB5-7F79281F2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601A88F-8C65-1D45-8CA9-FA7EE55EC8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6F3EF2-A52F-664F-86FD-0BC8256FE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DAA97F-D8CF-DD48-BC8B-71136FEDE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D6C6DA-EE5F-E047-A496-F2969CFC6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7A74BD9-2806-D44F-AA9E-4F36C23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33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865996-3843-4A4F-BDCF-238D31E0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1CA3BE3-33DA-364F-95BB-3999BEAC3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7B363C6-B18F-6F44-B93B-A8639234E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05208B-0CFC-D14F-8251-1F89A2FB5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0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8CC89E0-BCBB-4143-8AA5-F639BB2FC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4ED954-DD04-6644-934E-974BBD247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78B1F3-0259-BD4C-BA32-44D87CD65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7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E87F55-F802-E549-BC21-FA89981C1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CD22F2-A9D5-504E-9A86-E8871F7F6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3C2E4B-79EB-9648-B62D-FCFDEF36D6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EEF657-87B3-E747-AE8B-B7C43903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7711CA-EC5B-9E43-A569-EEC26F10E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1A29F5-C170-BD48-86F3-05171B9E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4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9629F-1CBB-D845-8ED4-D876BFA73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553A85-D66A-5046-AA00-90CEAAEC7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54974D-ACA3-CB46-B051-8C4B1CE3A2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897704-DBEC-9E48-8188-06DD9040F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093D1-C421-8249-AB2D-EC240F750A95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D00A8-49C5-2F4A-ADAB-332B34DC9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C228B4-E93D-6A4E-B870-952B17925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C6161-49B7-2242-89B7-6F4D28492F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064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1DE93-E187-AC48-865A-F62003028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94394"/>
            <a:ext cx="7886700" cy="573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3470782-9BF0-C943-9296-E2BE68CB6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9C21EE-D5D3-7645-908B-251DBF47B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0" i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fld id="{060093D1-C421-8249-AB2D-EC240F750A95}" type="datetimeFigureOut">
              <a:rPr lang="ru-RU" smtClean="0"/>
              <a:pPr/>
              <a:t>21.11.2023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7D8BA8-16DE-8743-9652-A4EC81D25D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 b="0" i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4DE55E-9A98-AF48-9980-615B416F6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0" i="0">
                <a:solidFill>
                  <a:srgbClr val="002060"/>
                </a:solidFill>
                <a:latin typeface="Arial" panose="020B0604020202020204" pitchFamily="34" charset="0"/>
              </a:defRPr>
            </a:lvl1pPr>
          </a:lstStyle>
          <a:p>
            <a:fld id="{05AC6161-49B7-2242-89B7-6F4D28492FF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7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b="0" i="0" kern="1200">
          <a:solidFill>
            <a:srgbClr val="00206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1b4/7kj7r9ynlbr3189r3te0gjt3ix3byuj5/Prilozhenie-_3-k-Pravilam-priema-2024_2025.pdf.pd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025/48jqwmnnplbi6h5ziqpq98frcuzf5rax/Perechen-individualnykh-dostizheniy-postupayushchikh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db3/h7bjqfdkd4px0y7nocvn2gbfnhn7hsus/Prilozhenie-_1-k-Pravilam-priema-2024_2025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c24/vyr92sejwhp6cxquzu5a9k1k240uifck/Informatsiya-o-srokakh-provedeniya-priema-na-obuchenie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c24/vyr92sejwhp6cxquzu5a9k1k240uifck/Informatsiya-o-srokakh-provedeniya-priema-na-obuchenie.pd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c24/vyr92sejwhp6cxquzu5a9k1k240uifck/Informatsiya-o-srokakh-provedeniya-priema-na-obuchenie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c24/vyr92sejwhp6cxquzu5a9k1k240uifck/Informatsiya-o-srokakh-provedeniya-priema-na-obuchenie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brnadzor.gov.ru/" TargetMode="External"/><Relationship Id="rId5" Type="http://schemas.openxmlformats.org/officeDocument/2006/relationships/hyperlink" Target="https://minobrnauki.gov.ru/" TargetMode="External"/><Relationship Id="rId4" Type="http://schemas.openxmlformats.org/officeDocument/2006/relationships/hyperlink" Target="https://minzdrav.gov.ru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echenov.ru/upload/iblock/97b/dg9lqtar78bqv56efp2xbshppn90e0n0/Prilozhenie-_2-k-Pravilam-priema-2024_2025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07B299-FA75-014B-98F0-C86B226E99DD}"/>
              </a:ext>
            </a:extLst>
          </p:cNvPr>
          <p:cNvSpPr txBox="1">
            <a:spLocks/>
          </p:cNvSpPr>
          <p:nvPr/>
        </p:nvSpPr>
        <p:spPr>
          <a:xfrm>
            <a:off x="477470" y="486478"/>
            <a:ext cx="7071959" cy="198645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</a:t>
            </a:r>
            <a:b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СЕЧЕНОВСКИЙ</a:t>
            </a:r>
            <a:b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В </a:t>
            </a:r>
            <a:r>
              <a:rPr lang="ru-RU" sz="35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3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lang="ru-RU" sz="2800" b="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sz="2800" b="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2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программам бакалавриата и специалитета</a:t>
            </a:r>
          </a:p>
        </p:txBody>
      </p:sp>
    </p:spTree>
    <p:extLst>
      <p:ext uri="{BB962C8B-B14F-4D97-AF65-F5344CB8AC3E}">
        <p14:creationId xmlns:p14="http://schemas.microsoft.com/office/powerpoint/2010/main" val="414067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8" y="285936"/>
            <a:ext cx="583851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ОТДЕЛЬНАЯ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КВОТА 10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бюджетных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313509" y="1018062"/>
            <a:ext cx="5793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16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</a:t>
            </a:r>
            <a:r>
              <a:rPr lang="ru-RU" sz="16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обучение </a:t>
            </a:r>
            <a:r>
              <a:rPr lang="ru-RU" sz="16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пределах </a:t>
            </a:r>
            <a:r>
              <a:rPr lang="ru-RU" sz="1600" b="1" u="sng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отдельной квоты</a:t>
            </a:r>
            <a:r>
              <a:rPr lang="ru-RU" sz="16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имеют:</a:t>
            </a:r>
            <a:endParaRPr lang="ru-RU" sz="1600" b="1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668743"/>
              </p:ext>
            </p:extLst>
          </p:nvPr>
        </p:nvGraphicFramePr>
        <p:xfrm>
          <a:off x="228600" y="1694743"/>
          <a:ext cx="1293223" cy="948705"/>
        </p:xfrm>
        <a:graphic>
          <a:graphicData uri="http://schemas.openxmlformats.org/drawingml/2006/table">
            <a:tbl>
              <a:tblPr firstRow="1" firstCol="1" bandRow="1"/>
              <a:tblGrid>
                <a:gridCol w="1293223">
                  <a:extLst>
                    <a:ext uri="{9D8B030D-6E8A-4147-A177-3AD203B41FA5}">
                      <a16:colId xmlns:a16="http://schemas.microsoft.com/office/drawing/2014/main" val="766090359"/>
                    </a:ext>
                  </a:extLst>
                </a:gridCol>
              </a:tblGrid>
              <a:tr h="948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Герои Российской Федерации, лица, награжденные тремя орденами Мужества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2121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298327"/>
              </p:ext>
            </p:extLst>
          </p:nvPr>
        </p:nvGraphicFramePr>
        <p:xfrm>
          <a:off x="3415938" y="1694121"/>
          <a:ext cx="3716382" cy="957110"/>
        </p:xfrm>
        <a:graphic>
          <a:graphicData uri="http://schemas.openxmlformats.org/drawingml/2006/table">
            <a:tbl>
              <a:tblPr firstRow="1" firstCol="1" bandRow="1"/>
              <a:tblGrid>
                <a:gridCol w="3716382">
                  <a:extLst>
                    <a:ext uri="{9D8B030D-6E8A-4147-A177-3AD203B41FA5}">
                      <a16:colId xmlns:a16="http://schemas.microsoft.com/office/drawing/2014/main" val="3090766397"/>
                    </a:ext>
                  </a:extLst>
                </a:gridCol>
              </a:tblGrid>
              <a:tr h="95711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Граждане, принимавшие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участие в специальной военной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операции, в боевых действиях при исполнении служебных обязанностей в других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государствах, и их дети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326071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424858"/>
              </p:ext>
            </p:extLst>
          </p:nvPr>
        </p:nvGraphicFramePr>
        <p:xfrm>
          <a:off x="311713" y="3167151"/>
          <a:ext cx="2633962" cy="1417796"/>
        </p:xfrm>
        <a:graphic>
          <a:graphicData uri="http://schemas.openxmlformats.org/drawingml/2006/table">
            <a:tbl>
              <a:tblPr firstRow="1" firstCol="1" bandRow="1"/>
              <a:tblGrid>
                <a:gridCol w="2633962">
                  <a:extLst>
                    <a:ext uri="{9D8B030D-6E8A-4147-A177-3AD203B41FA5}">
                      <a16:colId xmlns:a16="http://schemas.microsoft.com/office/drawing/2014/main" val="2510184499"/>
                    </a:ext>
                  </a:extLst>
                </a:gridCol>
              </a:tblGrid>
              <a:tr h="1417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Принимаются без проведения вступительных испытаний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5945738"/>
                  </a:ext>
                </a:extLst>
              </a:tr>
            </a:tbl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672182" y="2635666"/>
            <a:ext cx="282633" cy="523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34030"/>
              </p:ext>
            </p:extLst>
          </p:nvPr>
        </p:nvGraphicFramePr>
        <p:xfrm>
          <a:off x="3171288" y="3152936"/>
          <a:ext cx="1922581" cy="1417796"/>
        </p:xfrm>
        <a:graphic>
          <a:graphicData uri="http://schemas.openxmlformats.org/drawingml/2006/table">
            <a:tbl>
              <a:tblPr firstRow="1" firstCol="1" bandRow="1"/>
              <a:tblGrid>
                <a:gridCol w="1922581">
                  <a:extLst>
                    <a:ext uri="{9D8B030D-6E8A-4147-A177-3AD203B41FA5}">
                      <a16:colId xmlns:a16="http://schemas.microsoft.com/office/drawing/2014/main" val="3570833536"/>
                    </a:ext>
                  </a:extLst>
                </a:gridCol>
              </a:tblGrid>
              <a:tr h="1417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погибших 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получивших увечье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исполнении обязанностей военной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службы-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принимаются без проведения вступительных испытаний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4126722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464334"/>
              </p:ext>
            </p:extLst>
          </p:nvPr>
        </p:nvGraphicFramePr>
        <p:xfrm>
          <a:off x="5319482" y="3152936"/>
          <a:ext cx="2044930" cy="1417796"/>
        </p:xfrm>
        <a:graphic>
          <a:graphicData uri="http://schemas.openxmlformats.org/drawingml/2006/table">
            <a:tbl>
              <a:tblPr firstRow="1" firstCol="1" bandRow="1"/>
              <a:tblGrid>
                <a:gridCol w="2044930">
                  <a:extLst>
                    <a:ext uri="{9D8B030D-6E8A-4147-A177-3AD203B41FA5}">
                      <a16:colId xmlns:a16="http://schemas.microsoft.com/office/drawing/2014/main" val="3055683434"/>
                    </a:ext>
                  </a:extLst>
                </a:gridCol>
              </a:tblGrid>
              <a:tr h="14177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результатам ЕГЭ или вступительных испытаний, проводимых Университетом самостоятельно, по выбору поступающих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9684"/>
                  </a:ext>
                </a:extLst>
              </a:tr>
            </a:tbl>
          </a:graphicData>
        </a:graphic>
      </p:graphicFrame>
      <p:sp>
        <p:nvSpPr>
          <p:cNvPr id="12" name="Стрелка вниз 11"/>
          <p:cNvSpPr/>
          <p:nvPr/>
        </p:nvSpPr>
        <p:spPr>
          <a:xfrm>
            <a:off x="3974557" y="2629234"/>
            <a:ext cx="266007" cy="523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222077" y="2643448"/>
            <a:ext cx="249382" cy="5237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72742"/>
              </p:ext>
            </p:extLst>
          </p:nvPr>
        </p:nvGraphicFramePr>
        <p:xfrm>
          <a:off x="1665514" y="1702526"/>
          <a:ext cx="1375719" cy="948705"/>
        </p:xfrm>
        <a:graphic>
          <a:graphicData uri="http://schemas.openxmlformats.org/drawingml/2006/table">
            <a:tbl>
              <a:tblPr firstRow="1" firstCol="1" bandRow="1"/>
              <a:tblGrid>
                <a:gridCol w="1375719">
                  <a:extLst>
                    <a:ext uri="{9D8B030D-6E8A-4147-A177-3AD203B41FA5}">
                      <a16:colId xmlns:a16="http://schemas.microsoft.com/office/drawing/2014/main" val="766090359"/>
                    </a:ext>
                  </a:extLst>
                </a:gridCol>
              </a:tblGrid>
              <a:tr h="9487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Дети медработников, умерших от COVID-19 (только на медицинские</a:t>
                      </a:r>
                      <a:r>
                        <a:rPr lang="ru-RU" sz="10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специальности) 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421216"/>
                  </a:ext>
                </a:extLst>
              </a:tr>
            </a:tbl>
          </a:graphicData>
        </a:graphic>
      </p:graphicFrame>
      <p:sp>
        <p:nvSpPr>
          <p:cNvPr id="15" name="Стрелка вниз 14"/>
          <p:cNvSpPr/>
          <p:nvPr/>
        </p:nvSpPr>
        <p:spPr>
          <a:xfrm>
            <a:off x="2164278" y="2651231"/>
            <a:ext cx="282633" cy="508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99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50583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ОБУЧЕНИЕ В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163934" y="1049532"/>
            <a:ext cx="4604010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Единая цифровая платформа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сфере занятости и трудовых отношений "Работа в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России"  </a:t>
            </a:r>
          </a:p>
          <a:p>
            <a:pPr>
              <a:buClr>
                <a:srgbClr val="FB452C"/>
              </a:buClr>
            </a:pP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целевом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обучении будет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заключается после издания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приказа о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приеме гражданина на обучение, </a:t>
            </a:r>
            <a:endParaRPr lang="ru-RU" sz="1400" b="1" spc="20" dirty="0" smtClean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позднее начала учебного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</a:p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правом приема на целевое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можно 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подав по своему выбору заявление о приеме </a:t>
            </a:r>
            <a:r>
              <a:rPr lang="ru-RU" sz="1400" b="1" u="sng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одну образовательную организацию высшего образования на одну образовательную программу высшего образования</a:t>
            </a:r>
            <a:r>
              <a:rPr lang="ru-RU" sz="1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800"/>
              </a:spcAft>
              <a:buClr>
                <a:srgbClr val="FB452C"/>
              </a:buClr>
            </a:pPr>
            <a:endParaRPr lang="ru-RU" sz="2000" b="1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496970" y="1147504"/>
            <a:ext cx="5455774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B452C"/>
              </a:buClr>
            </a:pPr>
            <a:endParaRPr lang="ru-RU" sz="2000" b="1" spc="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Clr>
                <a:srgbClr val="FB452C"/>
              </a:buClr>
            </a:pPr>
            <a:endParaRPr lang="ru-RU" sz="2000" b="1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29C316-2993-FB40-900C-DE433FBA273D}"/>
              </a:ext>
            </a:extLst>
          </p:cNvPr>
          <p:cNvSpPr/>
          <p:nvPr/>
        </p:nvSpPr>
        <p:spPr>
          <a:xfrm>
            <a:off x="496969" y="285936"/>
            <a:ext cx="50583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01913"/>
              </p:ext>
            </p:extLst>
          </p:nvPr>
        </p:nvGraphicFramePr>
        <p:xfrm>
          <a:off x="120024" y="1585439"/>
          <a:ext cx="6209665" cy="3127375"/>
        </p:xfrm>
        <a:graphic>
          <a:graphicData uri="http://schemas.openxmlformats.org/drawingml/2006/table">
            <a:tbl>
              <a:tblPr firstRow="1" firstCol="1" bandRow="1"/>
              <a:tblGrid>
                <a:gridCol w="1621155">
                  <a:extLst>
                    <a:ext uri="{9D8B030D-6E8A-4147-A177-3AD203B41FA5}">
                      <a16:colId xmlns:a16="http://schemas.microsoft.com/office/drawing/2014/main" val="821424104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885684278"/>
                    </a:ext>
                  </a:extLst>
                </a:gridCol>
                <a:gridCol w="2426335">
                  <a:extLst>
                    <a:ext uri="{9D8B030D-6E8A-4147-A177-3AD203B41FA5}">
                      <a16:colId xmlns:a16="http://schemas.microsoft.com/office/drawing/2014/main" val="615127063"/>
                    </a:ext>
                  </a:extLst>
                </a:gridCol>
              </a:tblGrid>
              <a:tr h="9747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Всероссийская олимпиада школьников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 без вступительных испытаний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баллов по предмету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Победителям и призерам заключительного этапа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Профиль олимпиады должен соответствовать специальности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4 лет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4097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Олимпиады школьников, входящие в Перечень </a:t>
                      </a:r>
                      <a:r>
                        <a:rPr lang="ru-RU" sz="1100" b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Минобрнауки</a:t>
                      </a: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Поступление без вступительных испытаний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ИЛИ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баллов по предмету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Победителям и призерам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u="sng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/>
                        </a:rPr>
                        <a:t>Олимпиада включена в утвержденный Университетом Перечень олимпиад</a:t>
                      </a:r>
                      <a:endParaRPr lang="ru-RU" sz="1100" u="sng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победителя (призера) должны быть получены за    10 или 11 класс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Необходимо иметь результат ЕГЭ по установленному профильному  предмету не ниже 75 баллов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течение 4 лет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5841897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71999" y="1108592"/>
            <a:ext cx="1194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УСЛОВИЯ 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38660" y="1117021"/>
            <a:ext cx="1810624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ОСОБЫЕ ПРАВА </a:t>
            </a:r>
            <a:endParaRPr lang="ru-R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3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B29C316-2993-FB40-900C-DE433FBA273D}"/>
              </a:ext>
            </a:extLst>
          </p:cNvPr>
          <p:cNvSpPr/>
          <p:nvPr/>
        </p:nvSpPr>
        <p:spPr>
          <a:xfrm>
            <a:off x="496969" y="285936"/>
            <a:ext cx="50583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ОЛИМПИАДЫ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38947" y="1676268"/>
            <a:ext cx="4572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800" b="1" u="sng" dirty="0" smtClean="0"/>
              <a:t>ПРАВО НА ПРИЕМ БЕЗ ВСТУПИТЕЛЬНЫХ ИСПЫТАНИЙ </a:t>
            </a:r>
          </a:p>
          <a:p>
            <a:pPr algn="ctr"/>
            <a:r>
              <a:rPr lang="ru-RU" sz="1800" dirty="0" smtClean="0"/>
              <a:t>можно использовать </a:t>
            </a:r>
          </a:p>
          <a:p>
            <a:pPr algn="ctr"/>
            <a:r>
              <a:rPr lang="ru-RU" sz="1800" dirty="0" smtClean="0"/>
              <a:t>для </a:t>
            </a:r>
            <a:r>
              <a:rPr lang="ru-RU" sz="1800" dirty="0"/>
              <a:t>подачи заявления о приеме на </a:t>
            </a:r>
            <a:r>
              <a:rPr lang="ru-RU" sz="1800" dirty="0" smtClean="0"/>
              <a:t>обучение</a:t>
            </a:r>
          </a:p>
          <a:p>
            <a:pPr algn="ctr"/>
            <a:r>
              <a:rPr lang="ru-RU" sz="1800" dirty="0" smtClean="0"/>
              <a:t> </a:t>
            </a:r>
            <a:r>
              <a:rPr lang="ru-RU" sz="1800" b="1" dirty="0" smtClean="0"/>
              <a:t>ТОЛЬКО В ОДИН ВУЗ  </a:t>
            </a:r>
          </a:p>
          <a:p>
            <a:pPr algn="ctr"/>
            <a:r>
              <a:rPr lang="ru-RU" sz="1800" b="1" dirty="0" smtClean="0"/>
              <a:t>ТОЛЬКО НА ОДНУ ОБРАЗОВАТЕЛЬНУЮ ПРОГРАММУ</a:t>
            </a:r>
            <a:r>
              <a:rPr lang="ru-RU" sz="1800" b="1" u="sng" dirty="0" smtClean="0"/>
              <a:t> </a:t>
            </a:r>
          </a:p>
          <a:p>
            <a:pPr algn="ctr"/>
            <a:r>
              <a:rPr lang="ru-RU" sz="1800" b="1" dirty="0" smtClean="0"/>
              <a:t>по </a:t>
            </a:r>
            <a:r>
              <a:rPr lang="ru-RU" sz="1800" b="1" dirty="0"/>
              <a:t>выбору поступающего </a:t>
            </a:r>
          </a:p>
          <a:p>
            <a:pPr algn="ctr"/>
            <a:r>
              <a:rPr lang="ru-RU" sz="1400" dirty="0"/>
              <a:t>(вне зависимости от количества оснований, обусловливающих указанное право</a:t>
            </a:r>
            <a:r>
              <a:rPr lang="ru-RU" sz="1400" dirty="0" smtClean="0"/>
              <a:t>)</a:t>
            </a:r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056" y="792796"/>
            <a:ext cx="585417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ru-RU" sz="9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25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50583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496970" y="1343446"/>
            <a:ext cx="452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Особенности поступления </a:t>
            </a:r>
            <a:b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поступающих на базе СПО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E8EFB-9925-8E4F-9988-6A5A5678C22D}"/>
              </a:ext>
            </a:extLst>
          </p:cNvPr>
          <p:cNvSpPr txBox="1"/>
          <p:nvPr/>
        </p:nvSpPr>
        <p:spPr>
          <a:xfrm>
            <a:off x="496968" y="2112415"/>
            <a:ext cx="571594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defTabSz="914400">
              <a:spcAft>
                <a:spcPts val="12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6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Прием на основании результатов ЕГЭ </a:t>
            </a:r>
          </a:p>
          <a:p>
            <a:pPr lvl="0" defTabSz="914400">
              <a:spcAft>
                <a:spcPts val="1200"/>
              </a:spcAft>
              <a:buClr>
                <a:srgbClr val="FB452C"/>
              </a:buClr>
            </a:pPr>
            <a:r>
              <a:rPr lang="ru-RU" sz="16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И/или</a:t>
            </a:r>
          </a:p>
          <a:p>
            <a:pPr marL="171450" lvl="0" indent="-171450" defTabSz="914400">
              <a:spcAft>
                <a:spcPts val="12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6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Вступительных испытаний, проводимых </a:t>
            </a:r>
            <a:r>
              <a:rPr lang="ru-RU" sz="1600" spc="20" dirty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</a:t>
            </a:r>
            <a:r>
              <a:rPr lang="ru-RU" sz="16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Университетом самостоятельно:</a:t>
            </a:r>
          </a:p>
          <a:p>
            <a:pPr lvl="0" defTabSz="914400">
              <a:spcAft>
                <a:spcPts val="1200"/>
              </a:spcAft>
              <a:buClr>
                <a:srgbClr val="FB452C"/>
              </a:buClr>
            </a:pPr>
            <a:r>
              <a:rPr lang="ru-RU" sz="16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- Русский язык – общеобразовательный </a:t>
            </a:r>
            <a:endParaRPr lang="ru-RU" sz="1600" spc="20" dirty="0">
              <a:solidFill>
                <a:srgbClr val="003397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 lvl="0" defTabSz="914400">
              <a:spcAft>
                <a:spcPts val="1200"/>
              </a:spcAft>
              <a:buClr>
                <a:srgbClr val="FB452C"/>
              </a:buClr>
            </a:pPr>
            <a:r>
              <a:rPr lang="ru-RU" sz="16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+ ВИ на базе среднего профессионального образования</a:t>
            </a:r>
            <a:endParaRPr lang="ru-RU" sz="1600" spc="20" dirty="0">
              <a:solidFill>
                <a:srgbClr val="003397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5058324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ИНДИВИДУАЛЬНЫЕ ДОСТИЖЕНИЯ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496970" y="1343446"/>
            <a:ext cx="45259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количество баллов </a:t>
            </a:r>
            <a:r>
              <a:rPr lang="ru-RU" sz="2000" b="1" spc="20" dirty="0">
                <a:solidFill>
                  <a:srgbClr val="FC452C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</a:t>
            </a:r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endParaRPr lang="ru-RU" sz="2000" b="1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E8EFB-9925-8E4F-9988-6A5A5678C22D}"/>
              </a:ext>
            </a:extLst>
          </p:cNvPr>
          <p:cNvSpPr txBox="1"/>
          <p:nvPr/>
        </p:nvSpPr>
        <p:spPr>
          <a:xfrm>
            <a:off x="496969" y="4028897"/>
            <a:ext cx="57159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spcAft>
                <a:spcPts val="1200"/>
              </a:spcAft>
              <a:buClr>
                <a:srgbClr val="FB452C"/>
              </a:buClr>
            </a:pPr>
            <a:r>
              <a:rPr lang="en-US" sz="1000" spc="20" dirty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*</a:t>
            </a:r>
            <a:r>
              <a:rPr lang="ru-RU" sz="10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сочинение, значок ГТО, волонтерская деятельность  </a:t>
            </a:r>
            <a:r>
              <a:rPr lang="ru-RU" sz="1000" spc="20" dirty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не учитываются</a:t>
            </a:r>
          </a:p>
        </p:txBody>
      </p:sp>
    </p:spTree>
    <p:extLst>
      <p:ext uri="{BB962C8B-B14F-4D97-AF65-F5344CB8AC3E}">
        <p14:creationId xmlns:p14="http://schemas.microsoft.com/office/powerpoint/2010/main" val="39369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0DC1F-B489-C644-8926-8042D1F1EE71}"/>
              </a:ext>
            </a:extLst>
          </p:cNvPr>
          <p:cNvSpPr txBox="1"/>
          <p:nvPr/>
        </p:nvSpPr>
        <p:spPr>
          <a:xfrm>
            <a:off x="451248" y="1110612"/>
            <a:ext cx="629571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buClr>
                <a:srgbClr val="FB452C"/>
              </a:buClr>
            </a:pPr>
            <a:r>
              <a:rPr lang="ru-RU" sz="14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бюджетные места </a:t>
            </a:r>
            <a:r>
              <a:rPr lang="ru-RU" sz="14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 только </a:t>
            </a:r>
          </a:p>
          <a:p>
            <a:pPr algn="ctr">
              <a:spcBef>
                <a:spcPts val="0"/>
              </a:spcBef>
              <a:buClr>
                <a:srgbClr val="FB452C"/>
              </a:buClr>
            </a:pPr>
            <a:r>
              <a:rPr lang="ru-RU" sz="14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наличии 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в Университете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rgbClr val="FB452C"/>
              </a:buClr>
            </a:pPr>
            <a:r>
              <a:rPr lang="ru-RU" sz="14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ОРИГИНАЛА ДОКУМЕНТА ОБ ОБРАЗОВАНИИ 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rgbClr val="FB452C"/>
              </a:buClr>
            </a:pPr>
            <a:endParaRPr lang="ru-RU" sz="1400" b="1" spc="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Clr>
                <a:srgbClr val="FB452C"/>
              </a:buClr>
            </a:pPr>
            <a:endParaRPr lang="ru-RU" sz="1400" b="1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buClr>
                <a:srgbClr val="FB452C"/>
              </a:buClr>
            </a:pPr>
            <a:r>
              <a:rPr lang="ru-RU" sz="14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</a:t>
            </a:r>
            <a:r>
              <a:rPr lang="ru-RU" sz="1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 </a:t>
            </a:r>
            <a:r>
              <a:rPr lang="ru-RU" sz="14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платные места  </a:t>
            </a:r>
            <a:r>
              <a:rPr lang="ru-RU" sz="14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– при наличии заверенной Университетом копии оригинала документа об образовании  или подтверждения сведений о нем из ФРДО </a:t>
            </a:r>
            <a:r>
              <a:rPr lang="ru-RU" sz="1400" spc="20" dirty="0">
                <a:latin typeface="Arial" panose="020B0604020202020204" pitchFamily="34" charset="0"/>
                <a:cs typeface="Arial" panose="020B0604020202020204" pitchFamily="34" charset="0"/>
              </a:rPr>
              <a:t>и  </a:t>
            </a:r>
            <a:r>
              <a:rPr lang="ru-RU"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наличии </a:t>
            </a:r>
            <a:r>
              <a:rPr lang="ru-RU" sz="14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заключенного с Университетом договора </a:t>
            </a:r>
            <a:r>
              <a:rPr lang="ru-RU"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об оказании </a:t>
            </a:r>
            <a:endParaRPr lang="ru-RU" sz="1400" b="1" spc="2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rgbClr val="FB452C"/>
              </a:buClr>
            </a:pPr>
            <a:r>
              <a:rPr lang="ru-RU" sz="14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платных </a:t>
            </a:r>
            <a:r>
              <a:rPr lang="ru-RU" sz="1400" b="1" spc="2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 услуг</a:t>
            </a:r>
          </a:p>
          <a:p>
            <a:pPr algn="ctr">
              <a:spcBef>
                <a:spcPts val="0"/>
              </a:spcBef>
              <a:spcAft>
                <a:spcPts val="1800"/>
              </a:spcAft>
              <a:buClr>
                <a:srgbClr val="FB452C"/>
              </a:buClr>
            </a:pPr>
            <a:r>
              <a:rPr lang="ru-RU" sz="14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</a:t>
            </a:r>
            <a:r>
              <a:rPr lang="ru-RU" sz="14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проводить дополнительный прием и дополнительное зачисление при наличии вакантных мест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370117"/>
              </p:ext>
            </p:extLst>
          </p:nvPr>
        </p:nvGraphicFramePr>
        <p:xfrm>
          <a:off x="632068" y="2109651"/>
          <a:ext cx="5934075" cy="446469"/>
        </p:xfrm>
        <a:graphic>
          <a:graphicData uri="http://schemas.openxmlformats.org/drawingml/2006/table">
            <a:tbl>
              <a:tblPr firstRow="1" firstCol="1" bandRow="1"/>
              <a:tblGrid>
                <a:gridCol w="2966720">
                  <a:extLst>
                    <a:ext uri="{9D8B030D-6E8A-4147-A177-3AD203B41FA5}">
                      <a16:colId xmlns:a16="http://schemas.microsoft.com/office/drawing/2014/main" val="1293126716"/>
                    </a:ext>
                  </a:extLst>
                </a:gridCol>
                <a:gridCol w="2967355">
                  <a:extLst>
                    <a:ext uri="{9D8B030D-6E8A-4147-A177-3AD203B41FA5}">
                      <a16:colId xmlns:a16="http://schemas.microsoft.com/office/drawing/2014/main" val="179811264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spc="2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Отметка на ЕПГУ о представлении в Университет  оригинала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Оригинал подан в Университет лично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7492411"/>
                  </a:ext>
                </a:extLst>
              </a:tr>
            </a:tbl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H="1">
            <a:off x="2697480" y="1822269"/>
            <a:ext cx="293914" cy="28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114800" y="1822269"/>
            <a:ext cx="222069" cy="2873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4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4" y="15530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ПРИОРИТЕТЫ ЗАЧИСЛЕНИЯ В ЗАЯВЛЕНИИ О ПРИЕМЕ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156351"/>
              </p:ext>
            </p:extLst>
          </p:nvPr>
        </p:nvGraphicFramePr>
        <p:xfrm>
          <a:off x="542109" y="1208315"/>
          <a:ext cx="5558245" cy="3184686"/>
        </p:xfrm>
        <a:graphic>
          <a:graphicData uri="http://schemas.openxmlformats.org/drawingml/2006/table">
            <a:tbl>
              <a:tblPr firstRow="1" firstCol="1" bandRow="1"/>
              <a:tblGrid>
                <a:gridCol w="5558245">
                  <a:extLst>
                    <a:ext uri="{9D8B030D-6E8A-4147-A177-3AD203B41FA5}">
                      <a16:colId xmlns:a16="http://schemas.microsoft.com/office/drawing/2014/main" val="4206571837"/>
                    </a:ext>
                  </a:extLst>
                </a:gridCol>
              </a:tblGrid>
              <a:tr h="9026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Приоритеты зачисления </a:t>
                      </a:r>
                      <a:endParaRPr lang="ru-RU" sz="20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указываются 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заявлении о приеме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404327"/>
                  </a:ext>
                </a:extLst>
              </a:tr>
              <a:tr h="8825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Приоритеты обозначаются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порядковыми номерами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57683"/>
                  </a:ext>
                </a:extLst>
              </a:tr>
              <a:tr h="13237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Высота приоритетов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(приоритетность зачисления)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уменьшается с возрастанием номеров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615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20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4" y="15530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Образец заявления о приеме с приоритетами зачисления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361988"/>
              </p:ext>
            </p:extLst>
          </p:nvPr>
        </p:nvGraphicFramePr>
        <p:xfrm>
          <a:off x="563573" y="1079519"/>
          <a:ext cx="5706597" cy="3262316"/>
        </p:xfrm>
        <a:graphic>
          <a:graphicData uri="http://schemas.openxmlformats.org/drawingml/2006/table">
            <a:tbl>
              <a:tblPr firstRow="1" firstCol="1" bandRow="1"/>
              <a:tblGrid>
                <a:gridCol w="1906674">
                  <a:extLst>
                    <a:ext uri="{9D8B030D-6E8A-4147-A177-3AD203B41FA5}">
                      <a16:colId xmlns:a16="http://schemas.microsoft.com/office/drawing/2014/main" val="2503438073"/>
                    </a:ext>
                  </a:extLst>
                </a:gridCol>
                <a:gridCol w="567975">
                  <a:extLst>
                    <a:ext uri="{9D8B030D-6E8A-4147-A177-3AD203B41FA5}">
                      <a16:colId xmlns:a16="http://schemas.microsoft.com/office/drawing/2014/main" val="2736202376"/>
                    </a:ext>
                  </a:extLst>
                </a:gridCol>
                <a:gridCol w="2093986">
                  <a:extLst>
                    <a:ext uri="{9D8B030D-6E8A-4147-A177-3AD203B41FA5}">
                      <a16:colId xmlns:a16="http://schemas.microsoft.com/office/drawing/2014/main" val="3035324403"/>
                    </a:ext>
                  </a:extLst>
                </a:gridCol>
                <a:gridCol w="1137962">
                  <a:extLst>
                    <a:ext uri="{9D8B030D-6E8A-4147-A177-3AD203B41FA5}">
                      <a16:colId xmlns:a16="http://schemas.microsoft.com/office/drawing/2014/main" val="997209216"/>
                    </a:ext>
                  </a:extLst>
                </a:gridCol>
              </a:tblGrid>
              <a:tr h="16311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 Иван Иванович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101135"/>
                  </a:ext>
                </a:extLst>
              </a:tr>
              <a:tr h="16311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Условия поступления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2735326"/>
                  </a:ext>
                </a:extLst>
              </a:tr>
              <a:tr h="3262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 подготовки/специальность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Приоритетность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Номер приоритета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811532"/>
                  </a:ext>
                </a:extLst>
              </a:tr>
              <a:tr h="16311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</a:t>
                      </a: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970599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целевой квоты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6173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иных мест</a:t>
                      </a: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99760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8773072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8172443"/>
                  </a:ext>
                </a:extLst>
              </a:tr>
              <a:tr h="32623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Медико-профилактическое </a:t>
                      </a: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</a:t>
                      </a: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923553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целевой квоты 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99743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иных мест </a:t>
                      </a: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4411999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79224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4406629"/>
                  </a:ext>
                </a:extLst>
              </a:tr>
              <a:tr h="16311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Фармация</a:t>
                      </a:r>
                      <a:r>
                        <a:rPr lang="ru-RU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00648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целевой квоты 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50183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иных мест </a:t>
                      </a: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359" marR="6235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377952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245446"/>
                  </a:ext>
                </a:extLst>
              </a:tr>
              <a:tr h="16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ru-RU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359" marR="623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3126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28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4" y="15530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Конкурсные списки с указанием приоритетов зачисления 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885916"/>
              </p:ext>
            </p:extLst>
          </p:nvPr>
        </p:nvGraphicFramePr>
        <p:xfrm>
          <a:off x="385933" y="2236539"/>
          <a:ext cx="2157095" cy="1435103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3394757192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961800170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62145399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801198139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0335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 Департамент здравоохранения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г.Москвы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96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988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286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836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7454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434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863067"/>
              </p:ext>
            </p:extLst>
          </p:nvPr>
        </p:nvGraphicFramePr>
        <p:xfrm>
          <a:off x="4179252" y="2236539"/>
          <a:ext cx="2157095" cy="717552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26991098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75149198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404227340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35584365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3092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8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83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1061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447235"/>
              </p:ext>
            </p:extLst>
          </p:nvPr>
        </p:nvGraphicFramePr>
        <p:xfrm>
          <a:off x="385934" y="4029673"/>
          <a:ext cx="2157095" cy="717552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4145449365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90670044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868092263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69019893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3085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4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10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33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699168"/>
              </p:ext>
            </p:extLst>
          </p:nvPr>
        </p:nvGraphicFramePr>
        <p:xfrm>
          <a:off x="4179252" y="3126833"/>
          <a:ext cx="2157095" cy="1614492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80845"/>
              </p:ext>
            </p:extLst>
          </p:nvPr>
        </p:nvGraphicFramePr>
        <p:xfrm>
          <a:off x="1901044" y="1190446"/>
          <a:ext cx="3056890" cy="538164"/>
        </p:xfrm>
        <a:graphic>
          <a:graphicData uri="http://schemas.openxmlformats.org/drawingml/2006/table">
            <a:tbl>
              <a:tblPr firstRow="1" firstCol="1" bandRow="1"/>
              <a:tblGrid>
                <a:gridCol w="1980565">
                  <a:extLst>
                    <a:ext uri="{9D8B030D-6E8A-4147-A177-3AD203B41FA5}">
                      <a16:colId xmlns:a16="http://schemas.microsoft.com/office/drawing/2014/main" val="235861249"/>
                    </a:ext>
                  </a:extLst>
                </a:gridCol>
                <a:gridCol w="1076325">
                  <a:extLst>
                    <a:ext uri="{9D8B030D-6E8A-4147-A177-3AD203B41FA5}">
                      <a16:colId xmlns:a16="http://schemas.microsoft.com/office/drawing/2014/main" val="45106508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0492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целевой квоты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0459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Приоритет иных мест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545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72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01EE18A-2934-4C42-95A8-4C14739FE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794622"/>
              </p:ext>
            </p:extLst>
          </p:nvPr>
        </p:nvGraphicFramePr>
        <p:xfrm>
          <a:off x="1449530" y="2119483"/>
          <a:ext cx="4402897" cy="1434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144">
                  <a:extLst>
                    <a:ext uri="{9D8B030D-6E8A-4147-A177-3AD203B41FA5}">
                      <a16:colId xmlns:a16="http://schemas.microsoft.com/office/drawing/2014/main" val="215937088"/>
                    </a:ext>
                  </a:extLst>
                </a:gridCol>
                <a:gridCol w="2906753">
                  <a:extLst>
                    <a:ext uri="{9D8B030D-6E8A-4147-A177-3AD203B41FA5}">
                      <a16:colId xmlns:a16="http://schemas.microsoft.com/office/drawing/2014/main" val="3844490809"/>
                    </a:ext>
                  </a:extLst>
                </a:gridCol>
              </a:tblGrid>
              <a:tr h="717235">
                <a:tc>
                  <a:txBody>
                    <a:bodyPr/>
                    <a:lstStyle/>
                    <a:p>
                      <a:pPr algn="r"/>
                      <a:endParaRPr lang="ru-RU" sz="4000" dirty="0">
                        <a:solidFill>
                          <a:srgbClr val="00339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бюджетных </a:t>
                      </a:r>
                      <a:r>
                        <a:rPr lang="ru-RU" sz="1200" b="1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мест будет</a:t>
                      </a:r>
                      <a:r>
                        <a:rPr lang="ru-RU" sz="1200" b="1" baseline="0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размещено в январе 2024 года</a:t>
                      </a:r>
                      <a:endParaRPr lang="ru-RU" sz="1200" b="1" dirty="0">
                        <a:solidFill>
                          <a:srgbClr val="00339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138203"/>
                  </a:ext>
                </a:extLst>
              </a:tr>
              <a:tr h="717235">
                <a:tc>
                  <a:txBody>
                    <a:bodyPr/>
                    <a:lstStyle/>
                    <a:p>
                      <a:pPr algn="r"/>
                      <a:r>
                        <a:rPr lang="ru-RU" sz="4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20</a:t>
                      </a:r>
                      <a:endParaRPr lang="ru-RU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образовательных </a:t>
                      </a:r>
                      <a:r>
                        <a:rPr lang="ru-RU" sz="1200" b="1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</a:t>
                      </a:r>
                      <a:endParaRPr lang="ru-RU" sz="800" b="1" dirty="0">
                        <a:solidFill>
                          <a:srgbClr val="00339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522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68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1091642" y="1956197"/>
            <a:ext cx="321402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приоритетного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зачисления</a:t>
            </a: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Зачисление на места целевой, особой, отдельной квоты и поступающих без вступительных испытаний 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8A2C8E9-F0C6-5540-8A9C-81952C060238}"/>
              </a:ext>
            </a:extLst>
          </p:cNvPr>
          <p:cNvSpPr/>
          <p:nvPr/>
        </p:nvSpPr>
        <p:spPr>
          <a:xfrm>
            <a:off x="4929778" y="1956197"/>
            <a:ext cx="30762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</a:t>
            </a:r>
          </a:p>
          <a:p>
            <a:pPr algn="ctr"/>
            <a:r>
              <a:rPr lang="ru-RU" sz="1800" b="1" spc="20" dirty="0"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Зачисление</a:t>
            </a:r>
            <a:br>
              <a:rPr lang="ru-RU" sz="1800" b="1" spc="20" dirty="0"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</a:br>
            <a:r>
              <a:rPr lang="ru-RU" sz="1800" b="1" spc="20" dirty="0"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на свободные места </a:t>
            </a:r>
            <a:br>
              <a:rPr lang="ru-RU" sz="1800" b="1" spc="20" dirty="0"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</a:br>
            <a:r>
              <a:rPr lang="ru-RU" sz="1800" b="1" spc="20" dirty="0"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по </a:t>
            </a:r>
            <a:r>
              <a:rPr lang="ru-RU" sz="1800" b="1" spc="20" dirty="0" smtClean="0"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основному конкурсу</a:t>
            </a:r>
            <a:endParaRPr lang="ru-RU" sz="1800" b="1" spc="20" dirty="0"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7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4" y="155307"/>
            <a:ext cx="4572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соответствии  с приоритетами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456621" y="1094422"/>
            <a:ext cx="589076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7084" indent="-285750" algn="ctr">
              <a:buFont typeface="Wingdings" panose="05000000000000000000" pitchFamily="2" charset="2"/>
              <a:buChar char="q"/>
            </a:pPr>
            <a:r>
              <a:rPr lang="ru-RU" sz="1400" spc="-10" dirty="0" smtClean="0">
                <a:latin typeface="Arial"/>
                <a:cs typeface="Arial"/>
              </a:rPr>
              <a:t>Зачисление производится </a:t>
            </a:r>
            <a:r>
              <a:rPr lang="ru-RU" sz="1400" dirty="0" smtClean="0">
                <a:latin typeface="Arial"/>
                <a:cs typeface="Arial"/>
              </a:rPr>
              <a:t>в</a:t>
            </a:r>
            <a:r>
              <a:rPr lang="ru-RU" sz="1400" spc="-90" dirty="0" smtClean="0">
                <a:latin typeface="Arial"/>
                <a:cs typeface="Arial"/>
              </a:rPr>
              <a:t> </a:t>
            </a:r>
            <a:r>
              <a:rPr lang="ru-RU" sz="1400" spc="-20" dirty="0">
                <a:latin typeface="Arial"/>
                <a:cs typeface="Arial"/>
              </a:rPr>
              <a:t>соответствии</a:t>
            </a:r>
            <a:endParaRPr lang="ru-RU" sz="1400" dirty="0">
              <a:latin typeface="Arial"/>
              <a:cs typeface="Arial"/>
            </a:endParaRPr>
          </a:p>
          <a:p>
            <a:pPr marL="866775" marR="338455" algn="ctr"/>
            <a:r>
              <a:rPr lang="ru-RU" sz="1400" dirty="0">
                <a:latin typeface="Arial"/>
                <a:cs typeface="Arial"/>
              </a:rPr>
              <a:t>с </a:t>
            </a:r>
            <a:r>
              <a:rPr lang="ru-RU" sz="1400" b="1" spc="-20" dirty="0">
                <a:solidFill>
                  <a:srgbClr val="861F03"/>
                </a:solidFill>
                <a:latin typeface="Arial"/>
                <a:cs typeface="Arial"/>
              </a:rPr>
              <a:t>наиболее </a:t>
            </a:r>
            <a:r>
              <a:rPr lang="ru-RU" sz="1400" b="1" spc="-5" dirty="0">
                <a:solidFill>
                  <a:srgbClr val="861F03"/>
                </a:solidFill>
                <a:latin typeface="Arial"/>
                <a:cs typeface="Arial"/>
              </a:rPr>
              <a:t>высоким</a:t>
            </a:r>
            <a:r>
              <a:rPr lang="ru-RU" sz="1400" b="1" spc="-60" dirty="0">
                <a:solidFill>
                  <a:srgbClr val="861F03"/>
                </a:solidFill>
                <a:latin typeface="Arial"/>
                <a:cs typeface="Arial"/>
              </a:rPr>
              <a:t> </a:t>
            </a:r>
            <a:r>
              <a:rPr lang="ru-RU" sz="1400" b="1" spc="-15" dirty="0">
                <a:solidFill>
                  <a:srgbClr val="861F03"/>
                </a:solidFill>
                <a:latin typeface="Arial"/>
                <a:cs typeface="Arial"/>
              </a:rPr>
              <a:t>приоритетом</a:t>
            </a:r>
            <a:r>
              <a:rPr lang="ru-RU" sz="1400" spc="-15" dirty="0">
                <a:latin typeface="Arial"/>
                <a:cs typeface="Arial"/>
              </a:rPr>
              <a:t>,  </a:t>
            </a:r>
            <a:r>
              <a:rPr lang="ru-RU" sz="1400" dirty="0">
                <a:latin typeface="Arial"/>
                <a:cs typeface="Arial"/>
              </a:rPr>
              <a:t>по </a:t>
            </a:r>
            <a:r>
              <a:rPr lang="ru-RU" sz="1400" spc="-10" dirty="0">
                <a:latin typeface="Arial"/>
                <a:cs typeface="Arial"/>
              </a:rPr>
              <a:t>которому </a:t>
            </a:r>
            <a:r>
              <a:rPr lang="ru-RU" sz="1400" dirty="0">
                <a:latin typeface="Arial"/>
                <a:cs typeface="Arial"/>
              </a:rPr>
              <a:t>поступающий </a:t>
            </a:r>
            <a:r>
              <a:rPr lang="ru-RU" sz="1400" spc="-20" dirty="0">
                <a:latin typeface="Arial"/>
                <a:cs typeface="Arial"/>
              </a:rPr>
              <a:t>проходит  </a:t>
            </a:r>
            <a:r>
              <a:rPr lang="ru-RU" sz="1400" dirty="0">
                <a:latin typeface="Arial"/>
                <a:cs typeface="Arial"/>
              </a:rPr>
              <a:t>по</a:t>
            </a:r>
            <a:r>
              <a:rPr lang="ru-RU" sz="1400" spc="-90" dirty="0">
                <a:latin typeface="Arial"/>
                <a:cs typeface="Arial"/>
              </a:rPr>
              <a:t> </a:t>
            </a:r>
            <a:r>
              <a:rPr lang="ru-RU" sz="1400" dirty="0">
                <a:latin typeface="Arial"/>
                <a:cs typeface="Arial"/>
              </a:rPr>
              <a:t>конкурсу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822960" y="1883547"/>
            <a:ext cx="617873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83080" marR="431165" indent="-28575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400" spc="-15" dirty="0" smtClean="0">
                <a:latin typeface="Arial"/>
                <a:cs typeface="Arial"/>
              </a:rPr>
              <a:t>Наиболее </a:t>
            </a:r>
            <a:r>
              <a:rPr lang="ru-RU" sz="1400" dirty="0">
                <a:latin typeface="Arial"/>
                <a:cs typeface="Arial"/>
              </a:rPr>
              <a:t>высокий </a:t>
            </a:r>
            <a:r>
              <a:rPr lang="ru-RU" sz="1400" spc="-55" dirty="0">
                <a:latin typeface="Arial"/>
                <a:cs typeface="Arial"/>
              </a:rPr>
              <a:t>приоритет,  </a:t>
            </a:r>
            <a:r>
              <a:rPr lang="ru-RU" sz="1400" dirty="0">
                <a:latin typeface="Arial"/>
                <a:cs typeface="Arial"/>
              </a:rPr>
              <a:t>по </a:t>
            </a:r>
            <a:r>
              <a:rPr lang="ru-RU" sz="1400" spc="-10" dirty="0">
                <a:latin typeface="Arial"/>
                <a:cs typeface="Arial"/>
              </a:rPr>
              <a:t>которому </a:t>
            </a:r>
            <a:r>
              <a:rPr lang="ru-RU" sz="1400" dirty="0">
                <a:latin typeface="Arial"/>
                <a:cs typeface="Arial"/>
              </a:rPr>
              <a:t>поступающий  </a:t>
            </a:r>
            <a:r>
              <a:rPr lang="ru-RU" sz="1400" spc="-20" dirty="0">
                <a:latin typeface="Arial"/>
                <a:cs typeface="Arial"/>
              </a:rPr>
              <a:t>проходит </a:t>
            </a:r>
            <a:r>
              <a:rPr lang="ru-RU" sz="1400" dirty="0">
                <a:latin typeface="Arial"/>
                <a:cs typeface="Arial"/>
              </a:rPr>
              <a:t>по </a:t>
            </a:r>
            <a:r>
              <a:rPr lang="ru-RU" sz="1400" spc="-35" dirty="0">
                <a:latin typeface="Arial"/>
                <a:cs typeface="Arial"/>
              </a:rPr>
              <a:t>конкурсу,</a:t>
            </a:r>
            <a:r>
              <a:rPr lang="ru-RU" sz="1400" spc="-114" dirty="0">
                <a:latin typeface="Arial"/>
                <a:cs typeface="Arial"/>
              </a:rPr>
              <a:t> </a:t>
            </a:r>
            <a:r>
              <a:rPr lang="ru-RU" sz="1400" dirty="0" smtClean="0">
                <a:latin typeface="Arial"/>
                <a:cs typeface="Arial"/>
              </a:rPr>
              <a:t>-</a:t>
            </a:r>
          </a:p>
          <a:p>
            <a:pPr marL="1498600" marR="431165" indent="-1270" algn="ctr">
              <a:lnSpc>
                <a:spcPct val="100000"/>
              </a:lnSpc>
            </a:pPr>
            <a:r>
              <a:rPr lang="ru-RU" sz="1800" b="1" spc="-10" dirty="0" smtClean="0">
                <a:solidFill>
                  <a:srgbClr val="861F03"/>
                </a:solidFill>
                <a:latin typeface="Arial"/>
                <a:cs typeface="Arial"/>
              </a:rPr>
              <a:t>ВЫСШИЙ</a:t>
            </a:r>
            <a:r>
              <a:rPr lang="ru-RU" sz="1800" b="1" spc="-35" dirty="0" smtClean="0">
                <a:solidFill>
                  <a:srgbClr val="861F03"/>
                </a:solidFill>
                <a:latin typeface="Arial"/>
                <a:cs typeface="Arial"/>
              </a:rPr>
              <a:t> П</a:t>
            </a:r>
            <a:r>
              <a:rPr lang="ru-RU" sz="1800" b="1" spc="-10" dirty="0" smtClean="0">
                <a:solidFill>
                  <a:srgbClr val="861F03"/>
                </a:solidFill>
                <a:latin typeface="Arial"/>
                <a:cs typeface="Arial"/>
              </a:rPr>
              <a:t>РИОРИТЕТ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822960" y="2734227"/>
            <a:ext cx="61264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50010" indent="-285750" algn="ctr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ru-RU" sz="1400" spc="-10" dirty="0" smtClean="0">
                <a:latin typeface="Arial"/>
                <a:cs typeface="Arial"/>
              </a:rPr>
              <a:t>Высший</a:t>
            </a:r>
            <a:r>
              <a:rPr lang="ru-RU" sz="1400" spc="-40" dirty="0" smtClean="0">
                <a:latin typeface="Arial"/>
                <a:cs typeface="Arial"/>
              </a:rPr>
              <a:t> </a:t>
            </a:r>
            <a:r>
              <a:rPr lang="ru-RU" sz="1400" spc="-15" dirty="0" smtClean="0">
                <a:latin typeface="Arial"/>
                <a:cs typeface="Arial"/>
              </a:rPr>
              <a:t>приоритет</a:t>
            </a:r>
            <a:endParaRPr lang="ru-RU" sz="1400" dirty="0" smtClean="0">
              <a:latin typeface="Arial"/>
              <a:cs typeface="Arial"/>
            </a:endParaRPr>
          </a:p>
          <a:p>
            <a:pPr marL="1066165" algn="ctr">
              <a:lnSpc>
                <a:spcPct val="100000"/>
              </a:lnSpc>
              <a:spcBef>
                <a:spcPts val="15"/>
              </a:spcBef>
            </a:pPr>
            <a:r>
              <a:rPr lang="ru-RU" sz="1400" spc="-30" dirty="0" smtClean="0">
                <a:latin typeface="Arial"/>
                <a:cs typeface="Arial"/>
              </a:rPr>
              <a:t>определяется</a:t>
            </a:r>
            <a:r>
              <a:rPr lang="ru-RU" sz="1400" b="1" spc="-30" dirty="0" smtClean="0">
                <a:latin typeface="Arial"/>
                <a:cs typeface="Arial"/>
              </a:rPr>
              <a:t> </a:t>
            </a:r>
            <a:r>
              <a:rPr lang="ru-RU" sz="1400" b="1" u="sng" spc="-30" dirty="0" smtClean="0">
                <a:solidFill>
                  <a:srgbClr val="C00000"/>
                </a:solidFill>
                <a:latin typeface="Arial"/>
                <a:cs typeface="Arial"/>
              </a:rPr>
              <a:t>Университетом </a:t>
            </a:r>
            <a:endParaRPr lang="ru-RU" sz="1400" b="1" u="sng" spc="-100" dirty="0" smtClean="0">
              <a:solidFill>
                <a:srgbClr val="C00000"/>
              </a:solidFill>
              <a:latin typeface="Arial"/>
              <a:cs typeface="Arial"/>
            </a:endParaRPr>
          </a:p>
          <a:p>
            <a:pPr marL="1066165" algn="ctr">
              <a:lnSpc>
                <a:spcPct val="100000"/>
              </a:lnSpc>
              <a:spcBef>
                <a:spcPts val="15"/>
              </a:spcBef>
            </a:pPr>
            <a:r>
              <a:rPr lang="ru-RU" sz="1400" b="1" dirty="0" smtClean="0">
                <a:solidFill>
                  <a:srgbClr val="861F03"/>
                </a:solidFill>
                <a:latin typeface="Arial"/>
                <a:cs typeface="Arial"/>
              </a:rPr>
              <a:t>на </a:t>
            </a:r>
            <a:r>
              <a:rPr lang="ru-RU" sz="1400" b="1" spc="-10" dirty="0" smtClean="0">
                <a:solidFill>
                  <a:srgbClr val="861F03"/>
                </a:solidFill>
                <a:latin typeface="Arial"/>
                <a:cs typeface="Arial"/>
              </a:rPr>
              <a:t>каждом этапе</a:t>
            </a:r>
            <a:r>
              <a:rPr lang="ru-RU" sz="1400" b="1" spc="-80" dirty="0" smtClean="0">
                <a:solidFill>
                  <a:srgbClr val="861F03"/>
                </a:solidFill>
                <a:latin typeface="Arial"/>
                <a:cs typeface="Arial"/>
              </a:rPr>
              <a:t> </a:t>
            </a:r>
            <a:r>
              <a:rPr lang="ru-RU" sz="1400" b="1" spc="-20" dirty="0" smtClean="0">
                <a:solidFill>
                  <a:srgbClr val="861F03"/>
                </a:solidFill>
                <a:latin typeface="Arial"/>
                <a:cs typeface="Arial"/>
              </a:rPr>
              <a:t>зачисления</a:t>
            </a:r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907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4" y="155307"/>
            <a:ext cx="608671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соответствии  с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приоритетами </a:t>
            </a:r>
          </a:p>
          <a:p>
            <a:r>
              <a:rPr lang="ru-RU" sz="19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приоритетного зачисления </a:t>
            </a:r>
            <a:endParaRPr lang="ru-RU" sz="19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7828" y="119326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5" dirty="0">
                <a:solidFill>
                  <a:srgbClr val="861F03"/>
                </a:solidFill>
                <a:latin typeface="Arial"/>
                <a:cs typeface="Arial"/>
              </a:rPr>
              <a:t>Примеры </a:t>
            </a:r>
            <a:r>
              <a:rPr lang="ru-RU" sz="1400" b="1" spc="-25" dirty="0" smtClean="0">
                <a:solidFill>
                  <a:srgbClr val="861F03"/>
                </a:solidFill>
                <a:latin typeface="Arial"/>
                <a:cs typeface="Arial"/>
              </a:rPr>
              <a:t>зачисления</a:t>
            </a:r>
            <a:endParaRPr lang="ru-RU" sz="1400" dirty="0"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7828" y="1903240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dirty="0">
                <a:solidFill>
                  <a:srgbClr val="003296"/>
                </a:solidFill>
                <a:latin typeface="Arial"/>
                <a:cs typeface="Arial"/>
              </a:rPr>
              <a:t>► </a:t>
            </a:r>
            <a:r>
              <a:rPr lang="ru-RU" sz="1400" b="1" spc="-5" dirty="0" smtClean="0">
                <a:latin typeface="Arial"/>
                <a:cs typeface="Arial"/>
              </a:rPr>
              <a:t>Во </a:t>
            </a:r>
            <a:r>
              <a:rPr lang="ru-RU" sz="1400" b="1" spc="-30" dirty="0">
                <a:latin typeface="Arial"/>
                <a:cs typeface="Arial"/>
              </a:rPr>
              <a:t>всех </a:t>
            </a:r>
            <a:r>
              <a:rPr lang="ru-RU" sz="1400" b="1" spc="-5" dirty="0">
                <a:latin typeface="Arial"/>
                <a:cs typeface="Arial"/>
              </a:rPr>
              <a:t>примерах </a:t>
            </a:r>
            <a:r>
              <a:rPr lang="ru-RU" sz="1400" b="1" spc="-15" dirty="0">
                <a:latin typeface="Arial"/>
                <a:cs typeface="Arial"/>
              </a:rPr>
              <a:t>рассматриваемые</a:t>
            </a:r>
            <a:r>
              <a:rPr lang="ru-RU" sz="1400" b="1" spc="140" dirty="0">
                <a:latin typeface="Arial"/>
                <a:cs typeface="Arial"/>
              </a:rPr>
              <a:t> </a:t>
            </a:r>
            <a:r>
              <a:rPr lang="ru-RU" sz="1400" b="1" spc="-10" dirty="0" smtClean="0">
                <a:latin typeface="Arial"/>
                <a:cs typeface="Arial"/>
              </a:rPr>
              <a:t>поступающие </a:t>
            </a:r>
            <a:endParaRPr lang="ru-RU" sz="1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ru-RU" sz="1400" b="1" u="sng" spc="-10" dirty="0">
                <a:latin typeface="Arial"/>
                <a:cs typeface="Arial"/>
              </a:rPr>
              <a:t>представили </a:t>
            </a:r>
            <a:r>
              <a:rPr lang="ru-RU" sz="1400" b="1" u="sng" spc="-5" dirty="0">
                <a:latin typeface="Arial"/>
                <a:cs typeface="Arial"/>
              </a:rPr>
              <a:t>оригинал </a:t>
            </a:r>
            <a:r>
              <a:rPr lang="ru-RU" sz="1400" b="1" u="sng" spc="-15" dirty="0">
                <a:latin typeface="Arial"/>
                <a:cs typeface="Arial"/>
              </a:rPr>
              <a:t>документа </a:t>
            </a:r>
            <a:r>
              <a:rPr lang="ru-RU" sz="1400" b="1" u="sng" dirty="0">
                <a:latin typeface="Arial"/>
                <a:cs typeface="Arial"/>
              </a:rPr>
              <a:t>об</a:t>
            </a:r>
            <a:r>
              <a:rPr lang="ru-RU" sz="1400" b="1" u="sng" spc="140" dirty="0">
                <a:latin typeface="Arial"/>
                <a:cs typeface="Arial"/>
              </a:rPr>
              <a:t> </a:t>
            </a:r>
            <a:r>
              <a:rPr lang="ru-RU" sz="1400" b="1" u="sng" spc="-15" dirty="0">
                <a:latin typeface="Arial"/>
                <a:cs typeface="Arial"/>
              </a:rPr>
              <a:t>образовании</a:t>
            </a:r>
            <a:endParaRPr lang="ru-RU" sz="1400" u="sng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lang="ru-RU" sz="1600" dirty="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lang="ru-RU" sz="1400" b="1" dirty="0">
                <a:latin typeface="Arial"/>
                <a:cs typeface="Arial"/>
              </a:rPr>
              <a:t>► </a:t>
            </a:r>
            <a:r>
              <a:rPr lang="ru-RU" sz="1400" b="1" spc="-5" dirty="0">
                <a:latin typeface="Arial"/>
                <a:cs typeface="Arial"/>
              </a:rPr>
              <a:t>Во </a:t>
            </a:r>
            <a:r>
              <a:rPr lang="ru-RU" sz="1400" b="1" spc="-30" dirty="0">
                <a:latin typeface="Arial"/>
                <a:cs typeface="Arial"/>
              </a:rPr>
              <a:t>всех </a:t>
            </a:r>
            <a:r>
              <a:rPr lang="ru-RU" sz="1400" b="1" spc="-5" dirty="0">
                <a:latin typeface="Arial"/>
                <a:cs typeface="Arial"/>
              </a:rPr>
              <a:t>примерах </a:t>
            </a:r>
            <a:r>
              <a:rPr lang="ru-RU" sz="1400" b="1" spc="-15" dirty="0">
                <a:latin typeface="Arial"/>
                <a:cs typeface="Arial"/>
              </a:rPr>
              <a:t>рассматриваемые </a:t>
            </a:r>
            <a:r>
              <a:rPr lang="ru-RU" sz="1400" b="1" spc="-10" dirty="0">
                <a:latin typeface="Arial"/>
                <a:cs typeface="Arial"/>
              </a:rPr>
              <a:t>поступающие  </a:t>
            </a:r>
            <a:r>
              <a:rPr lang="ru-RU" sz="1400" b="1" u="sng" spc="-25" dirty="0">
                <a:latin typeface="Arial"/>
                <a:cs typeface="Arial"/>
              </a:rPr>
              <a:t>проходят </a:t>
            </a:r>
            <a:r>
              <a:rPr lang="ru-RU" sz="1400" b="1" u="sng" spc="-5" dirty="0">
                <a:latin typeface="Arial"/>
                <a:cs typeface="Arial"/>
              </a:rPr>
              <a:t>по </a:t>
            </a:r>
            <a:r>
              <a:rPr lang="ru-RU" sz="1400" b="1" u="sng" spc="-15" dirty="0">
                <a:latin typeface="Arial"/>
                <a:cs typeface="Arial"/>
              </a:rPr>
              <a:t>конкурсу </a:t>
            </a:r>
            <a:r>
              <a:rPr lang="ru-RU" sz="1400" b="1" u="sng" dirty="0">
                <a:latin typeface="Arial"/>
                <a:cs typeface="Arial"/>
              </a:rPr>
              <a:t>в </a:t>
            </a:r>
            <a:r>
              <a:rPr lang="ru-RU" sz="1400" b="1" u="sng" spc="-5" dirty="0">
                <a:latin typeface="Arial"/>
                <a:cs typeface="Arial"/>
              </a:rPr>
              <a:t>пределах </a:t>
            </a:r>
            <a:r>
              <a:rPr lang="ru-RU" sz="1400" b="1" u="sng" spc="-20" dirty="0">
                <a:latin typeface="Arial"/>
                <a:cs typeface="Arial"/>
              </a:rPr>
              <a:t>установленного  </a:t>
            </a:r>
            <a:r>
              <a:rPr lang="ru-RU" sz="1400" b="1" u="sng" spc="-25" dirty="0">
                <a:latin typeface="Arial"/>
                <a:cs typeface="Arial"/>
              </a:rPr>
              <a:t>количества </a:t>
            </a:r>
            <a:r>
              <a:rPr lang="ru-RU" sz="1400" b="1" u="sng" spc="-15" dirty="0">
                <a:latin typeface="Arial"/>
                <a:cs typeface="Arial"/>
              </a:rPr>
              <a:t>мест </a:t>
            </a:r>
            <a:r>
              <a:rPr lang="ru-RU" sz="1400" b="1" spc="-10" dirty="0">
                <a:latin typeface="Arial"/>
                <a:cs typeface="Arial"/>
              </a:rPr>
              <a:t>(если </a:t>
            </a:r>
            <a:r>
              <a:rPr lang="ru-RU" sz="1400" b="1" spc="-5" dirty="0">
                <a:latin typeface="Arial"/>
                <a:cs typeface="Arial"/>
              </a:rPr>
              <a:t>не </a:t>
            </a:r>
            <a:r>
              <a:rPr lang="ru-RU" sz="1400" b="1" spc="-15" dirty="0">
                <a:latin typeface="Arial"/>
                <a:cs typeface="Arial"/>
              </a:rPr>
              <a:t>указано </a:t>
            </a:r>
            <a:r>
              <a:rPr lang="ru-RU" sz="1400" b="1" dirty="0" smtClean="0">
                <a:latin typeface="Arial"/>
                <a:cs typeface="Arial"/>
              </a:rPr>
              <a:t>иное</a:t>
            </a:r>
            <a:r>
              <a:rPr lang="ru-RU" sz="1400" b="1" spc="-15" dirty="0" smtClean="0">
                <a:latin typeface="Arial"/>
                <a:cs typeface="Arial"/>
              </a:rPr>
              <a:t>)</a:t>
            </a:r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98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3" y="155307"/>
            <a:ext cx="57013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соответствии  с приоритетами </a:t>
            </a:r>
          </a:p>
          <a:p>
            <a:pPr lvl="0"/>
            <a:r>
              <a:rPr lang="ru-RU" sz="19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приоритетного зачисления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25975"/>
              </p:ext>
            </p:extLst>
          </p:nvPr>
        </p:nvGraphicFramePr>
        <p:xfrm>
          <a:off x="154801" y="1180157"/>
          <a:ext cx="1902600" cy="1454783"/>
        </p:xfrm>
        <a:graphic>
          <a:graphicData uri="http://schemas.openxmlformats.org/drawingml/2006/table">
            <a:tbl>
              <a:tblPr firstRow="1" firstCol="1" bandRow="1"/>
              <a:tblGrid>
                <a:gridCol w="201626">
                  <a:extLst>
                    <a:ext uri="{9D8B030D-6E8A-4147-A177-3AD203B41FA5}">
                      <a16:colId xmlns:a16="http://schemas.microsoft.com/office/drawing/2014/main" val="3394757192"/>
                    </a:ext>
                  </a:extLst>
                </a:gridCol>
                <a:gridCol w="871052">
                  <a:extLst>
                    <a:ext uri="{9D8B030D-6E8A-4147-A177-3AD203B41FA5}">
                      <a16:colId xmlns:a16="http://schemas.microsoft.com/office/drawing/2014/main" val="2961800170"/>
                    </a:ext>
                  </a:extLst>
                </a:gridCol>
                <a:gridCol w="377132">
                  <a:extLst>
                    <a:ext uri="{9D8B030D-6E8A-4147-A177-3AD203B41FA5}">
                      <a16:colId xmlns:a16="http://schemas.microsoft.com/office/drawing/2014/main" val="1621453995"/>
                    </a:ext>
                  </a:extLst>
                </a:gridCol>
                <a:gridCol w="452790">
                  <a:extLst>
                    <a:ext uri="{9D8B030D-6E8A-4147-A177-3AD203B41FA5}">
                      <a16:colId xmlns:a16="http://schemas.microsoft.com/office/drawing/2014/main" val="801198139"/>
                    </a:ext>
                  </a:extLst>
                </a:gridCol>
              </a:tblGrid>
              <a:tr h="17986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03353"/>
                  </a:ext>
                </a:extLst>
              </a:tr>
              <a:tr h="35973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здравоохранения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г.Москвы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96047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988482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28660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836144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5745442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434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707526"/>
              </p:ext>
            </p:extLst>
          </p:nvPr>
        </p:nvGraphicFramePr>
        <p:xfrm>
          <a:off x="2383109" y="1180157"/>
          <a:ext cx="1934165" cy="717552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1269910987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75149198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4042273403"/>
                    </a:ext>
                  </a:extLst>
                </a:gridCol>
                <a:gridCol w="226650">
                  <a:extLst>
                    <a:ext uri="{9D8B030D-6E8A-4147-A177-3AD203B41FA5}">
                      <a16:colId xmlns:a16="http://schemas.microsoft.com/office/drawing/2014/main" val="1355843656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63092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789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7837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510617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218785"/>
              </p:ext>
            </p:extLst>
          </p:nvPr>
        </p:nvGraphicFramePr>
        <p:xfrm>
          <a:off x="2383109" y="2077097"/>
          <a:ext cx="1914572" cy="717552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4145449365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90670044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868092263"/>
                    </a:ext>
                  </a:extLst>
                </a:gridCol>
                <a:gridCol w="207057">
                  <a:extLst>
                    <a:ext uri="{9D8B030D-6E8A-4147-A177-3AD203B41FA5}">
                      <a16:colId xmlns:a16="http://schemas.microsoft.com/office/drawing/2014/main" val="169019893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3085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Особая квота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4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410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33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194486"/>
              </p:ext>
            </p:extLst>
          </p:nvPr>
        </p:nvGraphicFramePr>
        <p:xfrm>
          <a:off x="4459523" y="1180157"/>
          <a:ext cx="2006591" cy="1614492"/>
        </p:xfrm>
        <a:graphic>
          <a:graphicData uri="http://schemas.openxmlformats.org/drawingml/2006/table">
            <a:tbl>
              <a:tblPr firstRow="1" firstCol="1" bandRow="1"/>
              <a:tblGrid>
                <a:gridCol w="193748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37015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57616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18212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800" y="4214005"/>
            <a:ext cx="3988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u="heavy" spc="-5" dirty="0">
                <a:solidFill>
                  <a:srgbClr val="861F03"/>
                </a:solidFill>
                <a:latin typeface="Arial"/>
                <a:cs typeface="Arial"/>
              </a:rPr>
              <a:t>НА </a:t>
            </a:r>
            <a:r>
              <a:rPr lang="ru-RU" sz="1400" b="1" u="heavy" spc="-45" dirty="0">
                <a:solidFill>
                  <a:srgbClr val="861F03"/>
                </a:solidFill>
                <a:latin typeface="Arial"/>
                <a:cs typeface="Arial"/>
              </a:rPr>
              <a:t>ЭТАПЕ </a:t>
            </a:r>
            <a:r>
              <a:rPr lang="ru-RU" sz="1400" b="1" u="heavy" spc="-5" dirty="0">
                <a:solidFill>
                  <a:srgbClr val="861F03"/>
                </a:solidFill>
                <a:latin typeface="Arial"/>
                <a:cs typeface="Arial"/>
              </a:rPr>
              <a:t>ПРИОРИТЕТНОГО</a:t>
            </a:r>
            <a:r>
              <a:rPr lang="ru-RU" sz="1400" b="1" u="heavy" dirty="0">
                <a:solidFill>
                  <a:srgbClr val="861F03"/>
                </a:solidFill>
                <a:latin typeface="Arial"/>
                <a:cs typeface="Arial"/>
              </a:rPr>
              <a:t> </a:t>
            </a:r>
            <a:r>
              <a:rPr lang="ru-RU" sz="1400" b="1" u="heavy" spc="-30" dirty="0">
                <a:solidFill>
                  <a:srgbClr val="861F03"/>
                </a:solidFill>
                <a:latin typeface="Arial"/>
                <a:cs typeface="Arial"/>
              </a:rPr>
              <a:t>ЗАЧИСЛЕНИЯ</a:t>
            </a:r>
            <a:endParaRPr lang="ru-RU" sz="1400" dirty="0">
              <a:latin typeface="Arial"/>
              <a:cs typeface="Arial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274320" y="2786711"/>
            <a:ext cx="13064" cy="1427294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743891" y="1789611"/>
            <a:ext cx="639218" cy="2424394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965960" y="2786711"/>
            <a:ext cx="509451" cy="1427294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378219" y="2632822"/>
            <a:ext cx="1229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861F03"/>
                </a:solidFill>
                <a:latin typeface="Arial"/>
                <a:cs typeface="Arial"/>
              </a:rPr>
              <a:t>Зачисление</a:t>
            </a:r>
            <a:endParaRPr lang="ru-RU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19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3" y="155307"/>
            <a:ext cx="57013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соответствии  с приоритетами </a:t>
            </a:r>
          </a:p>
          <a:p>
            <a:pPr lvl="0"/>
            <a:r>
              <a:rPr lang="ru-RU" sz="19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этапе приоритетного зачисления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154104"/>
              </p:ext>
            </p:extLst>
          </p:nvPr>
        </p:nvGraphicFramePr>
        <p:xfrm>
          <a:off x="154801" y="1180157"/>
          <a:ext cx="1902600" cy="1454783"/>
        </p:xfrm>
        <a:graphic>
          <a:graphicData uri="http://schemas.openxmlformats.org/drawingml/2006/table">
            <a:tbl>
              <a:tblPr firstRow="1" firstCol="1" bandRow="1"/>
              <a:tblGrid>
                <a:gridCol w="201626">
                  <a:extLst>
                    <a:ext uri="{9D8B030D-6E8A-4147-A177-3AD203B41FA5}">
                      <a16:colId xmlns:a16="http://schemas.microsoft.com/office/drawing/2014/main" val="3394757192"/>
                    </a:ext>
                  </a:extLst>
                </a:gridCol>
                <a:gridCol w="871052">
                  <a:extLst>
                    <a:ext uri="{9D8B030D-6E8A-4147-A177-3AD203B41FA5}">
                      <a16:colId xmlns:a16="http://schemas.microsoft.com/office/drawing/2014/main" val="2961800170"/>
                    </a:ext>
                  </a:extLst>
                </a:gridCol>
                <a:gridCol w="377132">
                  <a:extLst>
                    <a:ext uri="{9D8B030D-6E8A-4147-A177-3AD203B41FA5}">
                      <a16:colId xmlns:a16="http://schemas.microsoft.com/office/drawing/2014/main" val="1621453995"/>
                    </a:ext>
                  </a:extLst>
                </a:gridCol>
                <a:gridCol w="452790">
                  <a:extLst>
                    <a:ext uri="{9D8B030D-6E8A-4147-A177-3AD203B41FA5}">
                      <a16:colId xmlns:a16="http://schemas.microsoft.com/office/drawing/2014/main" val="801198139"/>
                    </a:ext>
                  </a:extLst>
                </a:gridCol>
              </a:tblGrid>
              <a:tr h="17986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9203353"/>
                  </a:ext>
                </a:extLst>
              </a:tr>
              <a:tr h="35973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Целевая квота </a:t>
                      </a: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Департамент здравоохранения </a:t>
                      </a:r>
                      <a:r>
                        <a:rPr lang="ru-RU" sz="1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г.Москвы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296047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9988482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228660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7836144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745442"/>
                  </a:ext>
                </a:extLst>
              </a:tr>
              <a:tr h="1798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634344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837644"/>
              </p:ext>
            </p:extLst>
          </p:nvPr>
        </p:nvGraphicFramePr>
        <p:xfrm>
          <a:off x="2228307" y="1189996"/>
          <a:ext cx="1914572" cy="717552"/>
        </p:xfrm>
        <a:graphic>
          <a:graphicData uri="http://schemas.openxmlformats.org/drawingml/2006/table">
            <a:tbl>
              <a:tblPr firstRow="1" firstCol="1" bandRow="1"/>
              <a:tblGrid>
                <a:gridCol w="208280">
                  <a:extLst>
                    <a:ext uri="{9D8B030D-6E8A-4147-A177-3AD203B41FA5}">
                      <a16:colId xmlns:a16="http://schemas.microsoft.com/office/drawing/2014/main" val="4145449365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3906700442"/>
                    </a:ext>
                  </a:extLst>
                </a:gridCol>
                <a:gridCol w="599440">
                  <a:extLst>
                    <a:ext uri="{9D8B030D-6E8A-4147-A177-3AD203B41FA5}">
                      <a16:colId xmlns:a16="http://schemas.microsoft.com/office/drawing/2014/main" val="1868092263"/>
                    </a:ext>
                  </a:extLst>
                </a:gridCol>
                <a:gridCol w="207057">
                  <a:extLst>
                    <a:ext uri="{9D8B030D-6E8A-4147-A177-3AD203B41FA5}">
                      <a16:colId xmlns:a16="http://schemas.microsoft.com/office/drawing/2014/main" val="169019893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130850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Отдельная квота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0842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4105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7337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83142"/>
              </p:ext>
            </p:extLst>
          </p:nvPr>
        </p:nvGraphicFramePr>
        <p:xfrm>
          <a:off x="4459523" y="1180157"/>
          <a:ext cx="2006591" cy="1614492"/>
        </p:xfrm>
        <a:graphic>
          <a:graphicData uri="http://schemas.openxmlformats.org/drawingml/2006/table">
            <a:tbl>
              <a:tblPr firstRow="1" firstCol="1" bandRow="1"/>
              <a:tblGrid>
                <a:gridCol w="193748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37015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57616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18212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</a:t>
                      </a: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места </a:t>
                      </a:r>
                      <a:r>
                        <a:rPr lang="ru-RU" sz="1100" b="1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БВИ </a:t>
                      </a:r>
                      <a:endParaRPr lang="ru-RU" sz="1100" b="1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Зайцев</a:t>
                      </a:r>
                      <a:endParaRPr lang="ru-RU" sz="1100" b="1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</a:t>
                      </a:r>
                      <a:endParaRPr lang="ru-RU" sz="1100" b="1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800" y="4214005"/>
            <a:ext cx="3988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u="heavy" spc="-5" dirty="0">
                <a:solidFill>
                  <a:srgbClr val="861F03"/>
                </a:solidFill>
                <a:latin typeface="Arial"/>
                <a:cs typeface="Arial"/>
              </a:rPr>
              <a:t>НА </a:t>
            </a:r>
            <a:r>
              <a:rPr lang="ru-RU" sz="1400" b="1" u="heavy" spc="-45" dirty="0">
                <a:solidFill>
                  <a:srgbClr val="861F03"/>
                </a:solidFill>
                <a:latin typeface="Arial"/>
                <a:cs typeface="Arial"/>
              </a:rPr>
              <a:t>ЭТАПЕ </a:t>
            </a:r>
            <a:r>
              <a:rPr lang="ru-RU" sz="1400" b="1" u="heavy" spc="-5" dirty="0">
                <a:solidFill>
                  <a:srgbClr val="861F03"/>
                </a:solidFill>
                <a:latin typeface="Arial"/>
                <a:cs typeface="Arial"/>
              </a:rPr>
              <a:t>ПРИОРИТЕТНОГО</a:t>
            </a:r>
            <a:r>
              <a:rPr lang="ru-RU" sz="1400" b="1" u="heavy" dirty="0">
                <a:solidFill>
                  <a:srgbClr val="861F03"/>
                </a:solidFill>
                <a:latin typeface="Arial"/>
                <a:cs typeface="Arial"/>
              </a:rPr>
              <a:t> </a:t>
            </a:r>
            <a:r>
              <a:rPr lang="ru-RU" sz="1400" b="1" u="heavy" spc="-30" dirty="0">
                <a:solidFill>
                  <a:srgbClr val="861F03"/>
                </a:solidFill>
                <a:latin typeface="Arial"/>
                <a:cs typeface="Arial"/>
              </a:rPr>
              <a:t>ЗАЧИСЛЕНИЯ</a:t>
            </a:r>
            <a:endParaRPr lang="ru-RU" sz="1400" dirty="0">
              <a:latin typeface="Arial"/>
              <a:cs typeface="Arial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37606" y="2435873"/>
            <a:ext cx="0" cy="1778132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1752969" y="1907548"/>
            <a:ext cx="872153" cy="2306457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949657" y="2810800"/>
            <a:ext cx="1229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861F03"/>
                </a:solidFill>
                <a:latin typeface="Arial"/>
                <a:cs typeface="Arial"/>
              </a:rPr>
              <a:t>Зачисление</a:t>
            </a:r>
            <a:endParaRPr lang="ru-RU" sz="1400" dirty="0">
              <a:latin typeface="Arial"/>
              <a:cs typeface="Arial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822984" y="2155371"/>
            <a:ext cx="630140" cy="2056324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26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3" y="155307"/>
            <a:ext cx="57013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соответствии  с приоритетами </a:t>
            </a:r>
          </a:p>
          <a:p>
            <a:pPr lvl="0"/>
            <a:r>
              <a:rPr lang="ru-RU" sz="19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900" b="1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 этапе зачисления </a:t>
            </a:r>
            <a:endParaRPr lang="ru-RU" sz="19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269932"/>
              </p:ext>
            </p:extLst>
          </p:nvPr>
        </p:nvGraphicFramePr>
        <p:xfrm>
          <a:off x="4511774" y="1341930"/>
          <a:ext cx="2117626" cy="1646730"/>
        </p:xfrm>
        <a:graphic>
          <a:graphicData uri="http://schemas.openxmlformats.org/drawingml/2006/table">
            <a:tbl>
              <a:tblPr firstRow="1" firstCol="1" bandRow="1"/>
              <a:tblGrid>
                <a:gridCol w="204469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83331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88472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41354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18297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Фармация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18297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Хромов </a:t>
                      </a:r>
                      <a:endParaRPr lang="ru-RU" sz="1100" b="1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100" b="1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800" y="4214005"/>
            <a:ext cx="341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u="heavy" spc="-5" dirty="0">
                <a:solidFill>
                  <a:srgbClr val="861F03"/>
                </a:solidFill>
                <a:latin typeface="Arial"/>
                <a:cs typeface="Arial"/>
              </a:rPr>
              <a:t>НА </a:t>
            </a:r>
            <a:r>
              <a:rPr lang="ru-RU" sz="1400" b="1" u="heavy" spc="-45" dirty="0" smtClean="0">
                <a:solidFill>
                  <a:srgbClr val="861F03"/>
                </a:solidFill>
                <a:latin typeface="Arial"/>
                <a:cs typeface="Arial"/>
              </a:rPr>
              <a:t>ОСНОВНОМ ЭТАПЕ </a:t>
            </a:r>
            <a:r>
              <a:rPr lang="ru-RU" sz="1400" b="1" u="heavy" spc="-30" dirty="0" smtClean="0">
                <a:solidFill>
                  <a:srgbClr val="861F03"/>
                </a:solidFill>
                <a:latin typeface="Arial"/>
                <a:cs typeface="Arial"/>
              </a:rPr>
              <a:t>ЗАЧИСЛЕНИЯ</a:t>
            </a:r>
            <a:endParaRPr lang="ru-RU" sz="1400" dirty="0">
              <a:latin typeface="Arial"/>
              <a:cs typeface="Arial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7384" y="3486006"/>
            <a:ext cx="0" cy="727999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800336" y="2985106"/>
            <a:ext cx="639408" cy="1216794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87952" y="2985106"/>
            <a:ext cx="1429768" cy="1228899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flipH="1">
            <a:off x="4617719" y="3069071"/>
            <a:ext cx="1632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>
                <a:solidFill>
                  <a:srgbClr val="861F03"/>
                </a:solidFill>
                <a:latin typeface="Arial"/>
                <a:cs typeface="Arial"/>
              </a:rPr>
              <a:t>Зачисление</a:t>
            </a:r>
            <a:endParaRPr lang="ru-RU" sz="1400" dirty="0">
              <a:latin typeface="Arial"/>
              <a:cs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847135"/>
              </p:ext>
            </p:extLst>
          </p:nvPr>
        </p:nvGraphicFramePr>
        <p:xfrm>
          <a:off x="154800" y="1333461"/>
          <a:ext cx="2006591" cy="1793880"/>
        </p:xfrm>
        <a:graphic>
          <a:graphicData uri="http://schemas.openxmlformats.org/drawingml/2006/table">
            <a:tbl>
              <a:tblPr firstRow="1" firstCol="1" bandRow="1"/>
              <a:tblGrid>
                <a:gridCol w="193748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37015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57616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18212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89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04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Хромов 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66909"/>
              </p:ext>
            </p:extLst>
          </p:nvPr>
        </p:nvGraphicFramePr>
        <p:xfrm>
          <a:off x="2246811" y="1337430"/>
          <a:ext cx="2170517" cy="1670067"/>
        </p:xfrm>
        <a:graphic>
          <a:graphicData uri="http://schemas.openxmlformats.org/drawingml/2006/table">
            <a:tbl>
              <a:tblPr firstRow="1" firstCol="1" bandRow="1"/>
              <a:tblGrid>
                <a:gridCol w="209576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905394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603170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52377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18398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Медико-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профилактическое дело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18398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20281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175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Хромов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54799" y="3209007"/>
            <a:ext cx="2152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5" dirty="0" smtClean="0">
                <a:solidFill>
                  <a:srgbClr val="861F03"/>
                </a:solidFill>
                <a:latin typeface="Arial"/>
                <a:cs typeface="Arial"/>
              </a:rPr>
              <a:t>Не проходит по конкурсу</a:t>
            </a:r>
            <a:endParaRPr lang="ru-RU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38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385933" y="155307"/>
            <a:ext cx="570135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Зачисление в соответствии  с приоритетами </a:t>
            </a:r>
          </a:p>
          <a:p>
            <a:pPr lvl="0"/>
            <a:r>
              <a:rPr lang="ru-RU" sz="1900" b="1" u="sng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900" b="1" u="sng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основном этапе зачисления </a:t>
            </a:r>
            <a:endParaRPr lang="ru-RU" sz="1900" b="1" u="sng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559389"/>
              </p:ext>
            </p:extLst>
          </p:nvPr>
        </p:nvGraphicFramePr>
        <p:xfrm>
          <a:off x="4511774" y="1341930"/>
          <a:ext cx="2117626" cy="1646730"/>
        </p:xfrm>
        <a:graphic>
          <a:graphicData uri="http://schemas.openxmlformats.org/drawingml/2006/table">
            <a:tbl>
              <a:tblPr firstRow="1" firstCol="1" bandRow="1"/>
              <a:tblGrid>
                <a:gridCol w="204469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83331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88472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41354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18297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Фармация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18297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1829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800" y="4214005"/>
            <a:ext cx="34162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u="heavy" spc="-5" dirty="0">
                <a:solidFill>
                  <a:srgbClr val="861F03"/>
                </a:solidFill>
                <a:latin typeface="Arial"/>
                <a:cs typeface="Arial"/>
              </a:rPr>
              <a:t>НА </a:t>
            </a:r>
            <a:r>
              <a:rPr lang="ru-RU" sz="1400" b="1" u="heavy" spc="-45" dirty="0" smtClean="0">
                <a:solidFill>
                  <a:srgbClr val="861F03"/>
                </a:solidFill>
                <a:latin typeface="Arial"/>
                <a:cs typeface="Arial"/>
              </a:rPr>
              <a:t>ОСНОВНОМ ЭТАПЕ </a:t>
            </a:r>
            <a:r>
              <a:rPr lang="ru-RU" sz="1400" b="1" u="heavy" spc="-30" dirty="0" smtClean="0">
                <a:solidFill>
                  <a:srgbClr val="861F03"/>
                </a:solidFill>
                <a:latin typeface="Arial"/>
                <a:cs typeface="Arial"/>
              </a:rPr>
              <a:t>ЗАЧИСЛЕНИЯ</a:t>
            </a:r>
            <a:endParaRPr lang="ru-RU" sz="1400" dirty="0">
              <a:latin typeface="Arial"/>
              <a:cs typeface="Arial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287384" y="3486006"/>
            <a:ext cx="0" cy="727999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800336" y="2985106"/>
            <a:ext cx="639408" cy="1216794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87952" y="2985106"/>
            <a:ext cx="1429768" cy="1228899"/>
          </a:xfrm>
          <a:prstGeom prst="straightConnector1">
            <a:avLst/>
          </a:prstGeom>
          <a:ln w="38100">
            <a:solidFill>
              <a:srgbClr val="81112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 flipH="1">
            <a:off x="4617718" y="3069071"/>
            <a:ext cx="23643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b="1" spc="-15" dirty="0" smtClean="0">
                <a:solidFill>
                  <a:srgbClr val="861F03"/>
                </a:solidFill>
                <a:latin typeface="Arial"/>
                <a:cs typeface="Arial"/>
              </a:rPr>
              <a:t>Зачисление возможно только при предоставлении Ивановым заявления об отказе от зачисления на места целевой квоты</a:t>
            </a:r>
            <a:endParaRPr lang="ru-RU" sz="1400" dirty="0">
              <a:latin typeface="Arial"/>
              <a:cs typeface="Arial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3554"/>
              </p:ext>
            </p:extLst>
          </p:nvPr>
        </p:nvGraphicFramePr>
        <p:xfrm>
          <a:off x="154800" y="1333461"/>
          <a:ext cx="2006591" cy="1793880"/>
        </p:xfrm>
        <a:graphic>
          <a:graphicData uri="http://schemas.openxmlformats.org/drawingml/2006/table">
            <a:tbl>
              <a:tblPr firstRow="1" firstCol="1" bandRow="1"/>
              <a:tblGrid>
                <a:gridCol w="193748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837015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557616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18212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дело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896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0042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88063"/>
              </p:ext>
            </p:extLst>
          </p:nvPr>
        </p:nvGraphicFramePr>
        <p:xfrm>
          <a:off x="2246811" y="1337430"/>
          <a:ext cx="2170517" cy="1651228"/>
        </p:xfrm>
        <a:graphic>
          <a:graphicData uri="http://schemas.openxmlformats.org/drawingml/2006/table">
            <a:tbl>
              <a:tblPr firstRow="1" firstCol="1" bandRow="1"/>
              <a:tblGrid>
                <a:gridCol w="209576">
                  <a:extLst>
                    <a:ext uri="{9D8B030D-6E8A-4147-A177-3AD203B41FA5}">
                      <a16:colId xmlns:a16="http://schemas.microsoft.com/office/drawing/2014/main" val="3741903468"/>
                    </a:ext>
                  </a:extLst>
                </a:gridCol>
                <a:gridCol w="905394">
                  <a:extLst>
                    <a:ext uri="{9D8B030D-6E8A-4147-A177-3AD203B41FA5}">
                      <a16:colId xmlns:a16="http://schemas.microsoft.com/office/drawing/2014/main" val="2324819019"/>
                    </a:ext>
                  </a:extLst>
                </a:gridCol>
                <a:gridCol w="603170">
                  <a:extLst>
                    <a:ext uri="{9D8B030D-6E8A-4147-A177-3AD203B41FA5}">
                      <a16:colId xmlns:a16="http://schemas.microsoft.com/office/drawing/2014/main" val="2248577155"/>
                    </a:ext>
                  </a:extLst>
                </a:gridCol>
                <a:gridCol w="452377">
                  <a:extLst>
                    <a:ext uri="{9D8B030D-6E8A-4147-A177-3AD203B41FA5}">
                      <a16:colId xmlns:a16="http://schemas.microsoft.com/office/drawing/2014/main" val="1408066484"/>
                    </a:ext>
                  </a:extLst>
                </a:gridCol>
              </a:tblGrid>
              <a:tr h="18398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Медико-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профилактическое дело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8024471"/>
                  </a:ext>
                </a:extLst>
              </a:tr>
              <a:tr h="183980">
                <a:tc gridSpan="4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места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976309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128939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Васильев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2198117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309041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798516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75011"/>
                  </a:ext>
                </a:extLst>
              </a:tr>
              <a:tr h="1839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1424524"/>
                  </a:ext>
                </a:extLst>
              </a:tr>
              <a:tr h="1758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Иванов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81112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100" dirty="0">
                        <a:solidFill>
                          <a:srgbClr val="81112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AD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41169"/>
                  </a:ext>
                </a:extLst>
              </a:tr>
            </a:tbl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154799" y="984364"/>
            <a:ext cx="7833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lvl="0">
              <a:spcBef>
                <a:spcPts val="100"/>
              </a:spcBef>
            </a:pPr>
            <a:r>
              <a:rPr lang="ru-RU" sz="1400" b="1" spc="-15" dirty="0" smtClean="0">
                <a:solidFill>
                  <a:srgbClr val="861F03"/>
                </a:solidFill>
                <a:latin typeface="Arial"/>
                <a:cs typeface="Arial"/>
              </a:rPr>
              <a:t>Иванов был зачислен на места целевой квоты на этапе приоритетного зачисления   </a:t>
            </a:r>
            <a:endParaRPr lang="ru-RU" sz="1400" dirty="0">
              <a:solidFill>
                <a:srgbClr val="003296"/>
              </a:solidFill>
              <a:latin typeface="Arial"/>
              <a:cs typeface="Arial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4799" y="3209007"/>
            <a:ext cx="215236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200" b="1" spc="-15" dirty="0" smtClean="0">
                <a:solidFill>
                  <a:srgbClr val="861F03"/>
                </a:solidFill>
                <a:latin typeface="Arial"/>
                <a:cs typeface="Arial"/>
              </a:rPr>
              <a:t>Не проходит по конкурсу</a:t>
            </a:r>
            <a:endParaRPr lang="ru-RU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944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2024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1252342" y="1125899"/>
            <a:ext cx="505569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Даты приёмной</a:t>
            </a:r>
            <a:r>
              <a:rPr lang="en-US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кампании в </a:t>
            </a: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2024 году</a:t>
            </a:r>
            <a:endParaRPr lang="ru-RU" sz="2000" b="1" spc="20" dirty="0">
              <a:solidFill>
                <a:srgbClr val="FF0000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 algn="ctr"/>
            <a:r>
              <a:rPr lang="ru-RU" sz="1800" b="1" spc="2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Поступление на бюджетные места</a:t>
            </a:r>
            <a:endParaRPr lang="en-US" sz="1800" b="1" spc="2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1F2082-D146-154E-8095-D186D594BBDC}"/>
              </a:ext>
            </a:extLst>
          </p:cNvPr>
          <p:cNvSpPr/>
          <p:nvPr/>
        </p:nvSpPr>
        <p:spPr>
          <a:xfrm>
            <a:off x="1252342" y="2022038"/>
            <a:ext cx="233111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0</a:t>
            </a: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июня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приёма документов</a:t>
            </a:r>
            <a:endParaRPr lang="ru-RU" sz="1400" spc="20" dirty="0">
              <a:solidFill>
                <a:srgbClr val="003397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86F111-31E4-514E-ACEC-9C7505AA35AC}"/>
              </a:ext>
            </a:extLst>
          </p:cNvPr>
          <p:cNvSpPr/>
          <p:nvPr/>
        </p:nvSpPr>
        <p:spPr>
          <a:xfrm>
            <a:off x="1252341" y="3025714"/>
            <a:ext cx="2331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25</a:t>
            </a: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июля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завершения приёма </a:t>
            </a:r>
            <a:r>
              <a:rPr lang="ru-RU" sz="8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</a:t>
            </a:r>
            <a:endParaRPr lang="ru-RU" sz="7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23FDE9-DEF6-F440-B0F3-8A3A60DFCA10}"/>
              </a:ext>
            </a:extLst>
          </p:cNvPr>
          <p:cNvSpPr/>
          <p:nvPr/>
        </p:nvSpPr>
        <p:spPr>
          <a:xfrm>
            <a:off x="4140519" y="2917234"/>
            <a:ext cx="2329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27</a:t>
            </a: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июля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Размещение конкурсных списков на официальном сайте </a:t>
            </a:r>
            <a:endParaRPr lang="ru-RU" sz="7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5E02D37-AD56-3F46-A0C9-BC6CB10C6A13}"/>
              </a:ext>
            </a:extLst>
          </p:cNvPr>
          <p:cNvSpPr/>
          <p:nvPr/>
        </p:nvSpPr>
        <p:spPr>
          <a:xfrm>
            <a:off x="1252342" y="3937242"/>
            <a:ext cx="50544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algn="ctr">
              <a:lnSpc>
                <a:spcPct val="100000"/>
              </a:lnSpc>
            </a:pPr>
            <a:r>
              <a:rPr lang="ru-RU" sz="7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- В конкурсном списке указывается номер страхового свидетельства обязательного пенсионного</a:t>
            </a:r>
            <a:r>
              <a:rPr lang="en-US" sz="7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страхования (при наличии) или уникальный код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86F111-31E4-514E-ACEC-9C7505AA35AC}"/>
              </a:ext>
            </a:extLst>
          </p:cNvPr>
          <p:cNvSpPr/>
          <p:nvPr/>
        </p:nvSpPr>
        <p:spPr>
          <a:xfrm>
            <a:off x="4030375" y="2032409"/>
            <a:ext cx="233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15 июля</a:t>
            </a:r>
            <a:r>
              <a:rPr lang="ru-RU" sz="1200" spc="2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20" dirty="0">
                <a:latin typeface="Arial" panose="020B0604020202020204" pitchFamily="34" charset="0"/>
                <a:cs typeface="Arial" panose="020B0604020202020204" pitchFamily="34" charset="0"/>
              </a:rPr>
              <a:t>Срок завершения приёма </a:t>
            </a:r>
            <a:r>
              <a:rPr lang="ru-RU" sz="8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 от лиц, сдающих вступительные испытания в Университете </a:t>
            </a:r>
            <a:endParaRPr lang="ru-RU" sz="700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1252342" y="1125899"/>
            <a:ext cx="5055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Даты приёмной</a:t>
            </a:r>
            <a:r>
              <a:rPr lang="en-US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кампании в </a:t>
            </a: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2024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году</a:t>
            </a:r>
            <a:endParaRPr lang="en-US" sz="2000" b="1" spc="20" dirty="0">
              <a:solidFill>
                <a:schemeClr val="bg1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 algn="ctr"/>
            <a:r>
              <a:rPr lang="ru-RU" sz="1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Поступление на бюджетные места</a:t>
            </a:r>
            <a:endParaRPr lang="en-US" sz="1000" b="1" spc="20" dirty="0">
              <a:solidFill>
                <a:schemeClr val="bg1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1F2082-D146-154E-8095-D186D594BBDC}"/>
              </a:ext>
            </a:extLst>
          </p:cNvPr>
          <p:cNvSpPr/>
          <p:nvPr/>
        </p:nvSpPr>
        <p:spPr>
          <a:xfrm>
            <a:off x="1252342" y="2022038"/>
            <a:ext cx="261307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28 </a:t>
            </a: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июля </a:t>
            </a:r>
            <a:r>
              <a:rPr lang="ru-RU" sz="20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в 12:00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приема </a:t>
            </a:r>
            <a:r>
              <a:rPr lang="ru-RU" sz="7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оригинала документа об образовании от</a:t>
            </a:r>
            <a:r>
              <a:rPr lang="ru-RU" sz="700" spc="20" dirty="0">
                <a:latin typeface="Arial" panose="020B0604020202020204" pitchFamily="34" charset="0"/>
                <a:cs typeface="Arial" panose="020B0604020202020204" pitchFamily="34" charset="0"/>
              </a:rPr>
              <a:t> поступающих без вступительных испытаний, поступающих на места</a:t>
            </a:r>
            <a:r>
              <a:rPr lang="en-US" sz="700" spc="2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700" spc="2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latin typeface="Arial" panose="020B0604020202020204" pitchFamily="34" charset="0"/>
                <a:cs typeface="Arial" panose="020B0604020202020204" pitchFamily="34" charset="0"/>
              </a:rPr>
              <a:t>в пределах </a:t>
            </a:r>
            <a:r>
              <a:rPr lang="ru-RU" sz="7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целевой квоты</a:t>
            </a:r>
            <a:r>
              <a:rPr lang="ru-RU" sz="700" spc="2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особой квоты и отдельной квоты</a:t>
            </a:r>
            <a:endParaRPr lang="ru-RU" sz="1400" spc="20" dirty="0"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86F111-31E4-514E-ACEC-9C7505AA35AC}"/>
              </a:ext>
            </a:extLst>
          </p:cNvPr>
          <p:cNvSpPr/>
          <p:nvPr/>
        </p:nvSpPr>
        <p:spPr>
          <a:xfrm>
            <a:off x="4028302" y="2022038"/>
            <a:ext cx="307789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0</a:t>
            </a: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3 </a:t>
            </a:r>
            <a:r>
              <a:rPr lang="ru-RU" sz="2400" b="1" spc="2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</a:t>
            </a: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в </a:t>
            </a:r>
            <a:r>
              <a:rPr lang="ru-RU" sz="20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12:00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latin typeface="Arial" panose="020B0604020202020204" pitchFamily="34" charset="0"/>
                <a:cs typeface="Arial" panose="020B0604020202020204" pitchFamily="34" charset="0"/>
              </a:rPr>
              <a:t>Завершение </a:t>
            </a:r>
            <a:r>
              <a:rPr lang="ru-RU" sz="7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приема </a:t>
            </a:r>
            <a:r>
              <a:rPr lang="ru-RU" sz="700" spc="20" dirty="0">
                <a:latin typeface="Arial" panose="020B0604020202020204" pitchFamily="34" charset="0"/>
                <a:cs typeface="Arial" panose="020B0604020202020204" pitchFamily="34" charset="0"/>
              </a:rPr>
              <a:t>оригинала документа об образовании </a:t>
            </a:r>
            <a:r>
              <a:rPr lang="ru-RU" sz="7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для зачисления на основные конкурсные места</a:t>
            </a:r>
            <a:endParaRPr lang="ru-RU" sz="700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23FDE9-DEF6-F440-B0F3-8A3A60DFCA10}"/>
              </a:ext>
            </a:extLst>
          </p:cNvPr>
          <p:cNvSpPr/>
          <p:nvPr/>
        </p:nvSpPr>
        <p:spPr>
          <a:xfrm>
            <a:off x="1253628" y="3017219"/>
            <a:ext cx="232983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29/30</a:t>
            </a: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июля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лиц, из числа поступающих без вступительных испытаний, поступающих на места в пределах квот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873F4D5-FBB6-1D45-9BB8-7A5C453E5219}"/>
              </a:ext>
            </a:extLst>
          </p:cNvPr>
          <p:cNvSpPr/>
          <p:nvPr/>
        </p:nvSpPr>
        <p:spPr>
          <a:xfrm>
            <a:off x="4028303" y="3017219"/>
            <a:ext cx="2580315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04-09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 </a:t>
            </a:r>
            <a:r>
              <a:rPr lang="ru-RU" sz="700" b="1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700" b="1" spc="20" dirty="0">
                <a:latin typeface="Arial" panose="020B0604020202020204" pitchFamily="34" charset="0"/>
                <a:cs typeface="Arial" panose="020B0604020202020204" pitchFamily="34" charset="0"/>
              </a:rPr>
              <a:t>основные конкурсные места</a:t>
            </a:r>
          </a:p>
        </p:txBody>
      </p:sp>
    </p:spTree>
    <p:extLst>
      <p:ext uri="{BB962C8B-B14F-4D97-AF65-F5344CB8AC3E}">
        <p14:creationId xmlns:p14="http://schemas.microsoft.com/office/powerpoint/2010/main" val="12792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1252342" y="1125899"/>
            <a:ext cx="5055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Даты приёмной</a:t>
            </a:r>
            <a:r>
              <a:rPr lang="en-US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кампании в </a:t>
            </a: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2024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году</a:t>
            </a:r>
            <a:endParaRPr lang="en-US" sz="2000" b="1" spc="20" dirty="0">
              <a:solidFill>
                <a:schemeClr val="bg1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 algn="ctr"/>
            <a:r>
              <a:rPr lang="ru-RU" sz="1000" spc="20" dirty="0" smtClean="0">
                <a:solidFill>
                  <a:schemeClr val="bg1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Поступление на платные места</a:t>
            </a:r>
            <a:endParaRPr lang="ru-RU" sz="1000" spc="20" dirty="0">
              <a:solidFill>
                <a:schemeClr val="bg1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1F2082-D146-154E-8095-D186D594BBDC}"/>
              </a:ext>
            </a:extLst>
          </p:cNvPr>
          <p:cNvSpPr/>
          <p:nvPr/>
        </p:nvSpPr>
        <p:spPr>
          <a:xfrm>
            <a:off x="1252342" y="2022038"/>
            <a:ext cx="233111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0</a:t>
            </a:r>
            <a:r>
              <a:rPr lang="en-US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июня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</a:br>
            <a:r>
              <a:rPr lang="ru-RU" sz="7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Начало приёма документов</a:t>
            </a:r>
            <a:endParaRPr lang="ru-RU" sz="1400" spc="20" dirty="0">
              <a:solidFill>
                <a:srgbClr val="003397"/>
              </a:solidFill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86F111-31E4-514E-ACEC-9C7505AA35AC}"/>
              </a:ext>
            </a:extLst>
          </p:cNvPr>
          <p:cNvSpPr/>
          <p:nvPr/>
        </p:nvSpPr>
        <p:spPr>
          <a:xfrm>
            <a:off x="4028303" y="2022038"/>
            <a:ext cx="233111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20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20" dirty="0">
                <a:latin typeface="Arial" panose="020B0604020202020204" pitchFamily="34" charset="0"/>
                <a:cs typeface="Arial" panose="020B0604020202020204" pitchFamily="34" charset="0"/>
              </a:rPr>
              <a:t>Срок завершения приёма </a:t>
            </a:r>
            <a:r>
              <a:rPr lang="ru-RU" sz="8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документов на платное обучение</a:t>
            </a:r>
            <a:endParaRPr lang="ru-RU" sz="800" spc="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endParaRPr lang="ru-RU" sz="8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123FDE9-DEF6-F440-B0F3-8A3A60DFCA10}"/>
              </a:ext>
            </a:extLst>
          </p:cNvPr>
          <p:cNvSpPr/>
          <p:nvPr/>
        </p:nvSpPr>
        <p:spPr>
          <a:xfrm>
            <a:off x="1253627" y="2856529"/>
            <a:ext cx="23298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15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Завершение  приема документов от  поступающих, </a:t>
            </a:r>
            <a:r>
              <a:rPr lang="ru-RU" sz="800" spc="20" dirty="0">
                <a:latin typeface="Arial" panose="020B0604020202020204" pitchFamily="34" charset="0"/>
                <a:cs typeface="Arial" panose="020B0604020202020204" pitchFamily="34" charset="0"/>
              </a:rPr>
              <a:t>сдающих вступительные испытания в Университете </a:t>
            </a: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endParaRPr lang="ru-RU" sz="7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EFD4FF5-E7B1-5A48-8CE3-1CAA754E039A}"/>
              </a:ext>
            </a:extLst>
          </p:cNvPr>
          <p:cNvSpPr/>
          <p:nvPr/>
        </p:nvSpPr>
        <p:spPr>
          <a:xfrm>
            <a:off x="4028303" y="2856529"/>
            <a:ext cx="2329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800" spc="20" dirty="0">
                <a:latin typeface="Arial" panose="020B0604020202020204" pitchFamily="34" charset="0"/>
                <a:cs typeface="Arial" panose="020B0604020202020204" pitchFamily="34" charset="0"/>
              </a:rPr>
              <a:t>Публикация </a:t>
            </a:r>
            <a:r>
              <a:rPr lang="ru-RU" sz="800" spc="20" dirty="0" smtClean="0">
                <a:latin typeface="Arial" panose="020B0604020202020204" pitchFamily="34" charset="0"/>
                <a:cs typeface="Arial" panose="020B0604020202020204" pitchFamily="34" charset="0"/>
              </a:rPr>
              <a:t>конкурсного списка</a:t>
            </a:r>
            <a:endParaRPr lang="ru-RU" sz="700" spc="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01EE18A-2934-4C42-95A8-4C14739FE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86115"/>
              </p:ext>
            </p:extLst>
          </p:nvPr>
        </p:nvGraphicFramePr>
        <p:xfrm>
          <a:off x="1991639" y="1175657"/>
          <a:ext cx="4572447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447">
                  <a:extLst>
                    <a:ext uri="{9D8B030D-6E8A-4147-A177-3AD203B41FA5}">
                      <a16:colId xmlns:a16="http://schemas.microsoft.com/office/drawing/2014/main" val="215937088"/>
                    </a:ext>
                  </a:extLst>
                </a:gridCol>
              </a:tblGrid>
              <a:tr h="627017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ru-RU" sz="4000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 ЕГЭ </a:t>
                      </a:r>
                      <a:endParaRPr lang="ru-RU" sz="4000" dirty="0">
                        <a:solidFill>
                          <a:srgbClr val="00339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138203"/>
                  </a:ext>
                </a:extLst>
              </a:tr>
              <a:tr h="938349"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kumimoji="0" lang="ru-RU" sz="4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!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Вступительные испытания,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проводимые Университетом самостоятельно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522967"/>
                  </a:ext>
                </a:extLst>
              </a:tr>
              <a:tr h="1209697"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инвалиды (в том числе дети-инвалиды);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иностранные граждане;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поступающие на базе среднего профессионального и высшего образования;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поступающие на места отдельной квоты;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39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поступающие в соответствии с особенностями для новых территорий 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9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44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54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1252342" y="1125899"/>
            <a:ext cx="50556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Даты приёмной</a:t>
            </a:r>
            <a:r>
              <a:rPr lang="en-US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кампании в </a:t>
            </a:r>
            <a:r>
              <a:rPr lang="ru-RU" sz="2000" b="1" spc="20" dirty="0" smtClean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2024 </a:t>
            </a:r>
            <a:r>
              <a:rPr lang="ru-RU" sz="2000" b="1" spc="20" dirty="0">
                <a:solidFill>
                  <a:schemeClr val="bg1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году</a:t>
            </a:r>
            <a:endParaRPr lang="en-US" sz="2000" b="1" spc="20" dirty="0">
              <a:solidFill>
                <a:schemeClr val="bg1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 algn="ctr"/>
            <a:r>
              <a:rPr lang="ru-RU" sz="1000" spc="20" dirty="0">
                <a:solidFill>
                  <a:srgbClr val="FFFFFF"/>
                </a:solidFill>
                <a:latin typeface="Arial" panose="020B0604020202020204" pitchFamily="34" charset="0"/>
                <a:ea typeface="Helvetica Neue" charset="0"/>
                <a:cs typeface="Arial" panose="020B0604020202020204" pitchFamily="34" charset="0"/>
              </a:rPr>
              <a:t>Внебюджетная форма обучения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AA1F2082-D146-154E-8095-D186D594BBDC}"/>
              </a:ext>
            </a:extLst>
          </p:cNvPr>
          <p:cNvSpPr/>
          <p:nvPr/>
        </p:nvSpPr>
        <p:spPr>
          <a:xfrm>
            <a:off x="1252342" y="2022038"/>
            <a:ext cx="23311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7</a:t>
            </a: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 </a:t>
            </a:r>
            <a:endParaRPr lang="ru-RU" sz="2400" b="1" spc="20" dirty="0" smtClean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rgbClr val="FB452C"/>
              </a:buClr>
            </a:pPr>
            <a:r>
              <a:rPr lang="ru-RU" sz="16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в </a:t>
            </a:r>
            <a:r>
              <a:rPr lang="ru-RU" sz="16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18:00 </a:t>
            </a:r>
            <a:r>
              <a:rPr lang="ru-RU" sz="8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завершается заключение договоров</a:t>
            </a:r>
            <a:endParaRPr lang="ru-RU" sz="800" spc="20" dirty="0">
              <a:latin typeface="Arial" panose="020B0604020202020204" pitchFamily="34" charset="0"/>
              <a:ea typeface="Helvetica Neue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986F111-31E4-514E-ACEC-9C7505AA35AC}"/>
              </a:ext>
            </a:extLst>
          </p:cNvPr>
          <p:cNvSpPr/>
          <p:nvPr/>
        </p:nvSpPr>
        <p:spPr>
          <a:xfrm>
            <a:off x="4028303" y="2022038"/>
            <a:ext cx="2331117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2</a:t>
            </a:r>
            <a:r>
              <a:rPr lang="ru-RU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8</a:t>
            </a:r>
            <a:r>
              <a:rPr lang="en-US" sz="24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 </a:t>
            </a:r>
            <a:r>
              <a:rPr lang="ru-RU" sz="24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августа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о зачислении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2A8D443-6D30-EE47-B1EE-FCEDCC2D3471}"/>
              </a:ext>
            </a:extLst>
          </p:cNvPr>
          <p:cNvSpPr/>
          <p:nvPr/>
        </p:nvSpPr>
        <p:spPr>
          <a:xfrm>
            <a:off x="1102548" y="3186605"/>
            <a:ext cx="5355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 algn="ctr">
              <a:lnSpc>
                <a:spcPct val="100000"/>
              </a:lnSpc>
            </a:pPr>
            <a:r>
              <a:rPr lang="ru-RU" sz="10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зачисления на платную форму обучения до указанных сроков необходимо:</a:t>
            </a:r>
            <a:r>
              <a:rPr lang="ru-RU" sz="10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заключить и оплатить договор, предоставив копию платежного поручения</a:t>
            </a:r>
            <a:br>
              <a:rPr lang="ru-RU" sz="10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приемную комиссию</a:t>
            </a:r>
          </a:p>
        </p:txBody>
      </p:sp>
    </p:spTree>
    <p:extLst>
      <p:ext uri="{BB962C8B-B14F-4D97-AF65-F5344CB8AC3E}">
        <p14:creationId xmlns:p14="http://schemas.microsoft.com/office/powerpoint/2010/main" val="319364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496969" y="1402199"/>
            <a:ext cx="36818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Общежития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E40BD1E-C041-DF4D-9F32-9037195E75CE}"/>
              </a:ext>
            </a:extLst>
          </p:cNvPr>
          <p:cNvSpPr/>
          <p:nvPr/>
        </p:nvSpPr>
        <p:spPr>
          <a:xfrm>
            <a:off x="5916170" y="1879715"/>
            <a:ext cx="27308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25">
              <a:lnSpc>
                <a:spcPct val="1000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Количество мест в общежитии ограничено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8ED2EF-03DD-0049-ACD1-3819471CAB8B}"/>
              </a:ext>
            </a:extLst>
          </p:cNvPr>
          <p:cNvSpPr/>
          <p:nvPr/>
        </p:nvSpPr>
        <p:spPr>
          <a:xfrm>
            <a:off x="496969" y="1879715"/>
            <a:ext cx="4711546" cy="27238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Дети-сироты и дети, оставшиеся без попечения родителей</a:t>
            </a: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из числа детей-сирот </a:t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детей, оставшихся без попечения родителей</a:t>
            </a: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Дети-инвалиды</a:t>
            </a: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</a:t>
            </a:r>
            <a:r>
              <a:rPr lang="en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II 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с детства</a:t>
            </a: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SzPct val="97000"/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вследствие военной травмы или заболевания, </a:t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полученного в период прохождения военной службы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521C30-40D2-1540-BF51-68683C64D6A0}"/>
              </a:ext>
            </a:extLst>
          </p:cNvPr>
          <p:cNvSpPr/>
          <p:nvPr/>
        </p:nvSpPr>
        <p:spPr>
          <a:xfrm>
            <a:off x="576263" y="4680944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* </a:t>
            </a:r>
            <a:r>
              <a:rPr lang="ru-RU" sz="105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Подробная информация в социально-жилищном отделе</a:t>
            </a:r>
            <a:endParaRPr lang="ru-RU" sz="105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8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ГОДУ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496969" y="1402199"/>
            <a:ext cx="46512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Официальные сайты регуляторов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8ED2EF-03DD-0049-ACD1-3819471CAB8B}"/>
              </a:ext>
            </a:extLst>
          </p:cNvPr>
          <p:cNvSpPr/>
          <p:nvPr/>
        </p:nvSpPr>
        <p:spPr>
          <a:xfrm>
            <a:off x="496969" y="1879715"/>
            <a:ext cx="4915705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здравоохранения РФ: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200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https://minzdrav.gov.ru/</a:t>
            </a:r>
            <a:endParaRPr lang="en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РФ: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2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https://minobrnauki.gov.ru/</a:t>
            </a:r>
            <a:r>
              <a:rPr lang="en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 по надзору в сфере образования и науки: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200" b="1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http://obrnadzor.gov.ru/</a:t>
            </a:r>
            <a:r>
              <a:rPr lang="e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8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Прием в ВУЗ: </a:t>
            </a:r>
            <a:b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b="1" u="sng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https://priemvuz.ru/</a:t>
            </a:r>
            <a:endParaRPr lang="ru-RU" sz="1200" b="1" u="sng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1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ГОДУ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68ED2EF-03DD-0049-ACD1-3819471CAB8B}"/>
              </a:ext>
            </a:extLst>
          </p:cNvPr>
          <p:cNvSpPr/>
          <p:nvPr/>
        </p:nvSpPr>
        <p:spPr>
          <a:xfrm>
            <a:off x="496969" y="1879715"/>
            <a:ext cx="6040991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-177800">
              <a:spcAft>
                <a:spcPts val="12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</a:rPr>
              <a:t>pk@staff.sechenov.ru</a:t>
            </a:r>
            <a:endParaRPr lang="en-US" sz="1200" b="1" spc="20" dirty="0">
              <a:solidFill>
                <a:srgbClr val="003397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 marL="177800" indent="-177800">
              <a:spcAft>
                <a:spcPts val="12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en-US" sz="12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Light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www.sechenov.ru</a:t>
            </a:r>
            <a:endParaRPr lang="ru-RU" sz="1200" b="1" spc="20" dirty="0">
              <a:solidFill>
                <a:srgbClr val="003397"/>
              </a:solidFill>
              <a:latin typeface="Arial" panose="020B0604020202020204" pitchFamily="34" charset="0"/>
              <a:ea typeface="HelveticaNeueCyr Light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Почтовый адрес для направления документов, необходимых для поступления, </a:t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</a:b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для обучения в </a:t>
            </a: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Университете: </a:t>
            </a:r>
            <a:endParaRPr lang="ru-RU" sz="1200" spc="20" dirty="0">
              <a:solidFill>
                <a:srgbClr val="003397"/>
              </a:solidFill>
              <a:latin typeface="Arial" panose="020B0604020202020204" pitchFamily="34" charset="0"/>
              <a:ea typeface="HelveticaNeueCyr Roman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119991</a:t>
            </a:r>
            <a:r>
              <a:rPr lang="en-US" sz="12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,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 </a:t>
            </a:r>
            <a:r>
              <a:rPr lang="ru-RU" sz="12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г. 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Москва</a:t>
            </a:r>
            <a:r>
              <a:rPr lang="en-US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,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 </a:t>
            </a:r>
            <a:r>
              <a:rPr lang="ru-RU" sz="12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ул. 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Трубецкая</a:t>
            </a:r>
            <a:r>
              <a:rPr lang="en-US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,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 д.8</a:t>
            </a:r>
            <a:r>
              <a:rPr lang="en-US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,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 </a:t>
            </a:r>
            <a:r>
              <a:rPr lang="ru-RU" sz="1200" b="1" spc="20" dirty="0">
                <a:solidFill>
                  <a:srgbClr val="003397"/>
                </a:solidFill>
                <a:latin typeface="Arial" panose="020B0604020202020204" pitchFamily="34" charset="0"/>
                <a:ea typeface="HelveticaNeueCyr Roman" charset="0"/>
                <a:cs typeface="Arial" panose="020B0604020202020204" pitchFamily="34" charset="0"/>
              </a:rPr>
              <a:t>стр.2. </a:t>
            </a:r>
          </a:p>
        </p:txBody>
      </p:sp>
    </p:spTree>
    <p:extLst>
      <p:ext uri="{BB962C8B-B14F-4D97-AF65-F5344CB8AC3E}">
        <p14:creationId xmlns:p14="http://schemas.microsoft.com/office/powerpoint/2010/main" val="14330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ВСТУПИТЕЛЬНЫЕ ИСПЫТАНИЯ 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A01EE18A-2934-4C42-95A8-4C14739FE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938271"/>
              </p:ext>
            </p:extLst>
          </p:nvPr>
        </p:nvGraphicFramePr>
        <p:xfrm>
          <a:off x="1652005" y="2031274"/>
          <a:ext cx="4402897" cy="171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6343">
                  <a:extLst>
                    <a:ext uri="{9D8B030D-6E8A-4147-A177-3AD203B41FA5}">
                      <a16:colId xmlns:a16="http://schemas.microsoft.com/office/drawing/2014/main" val="215937088"/>
                    </a:ext>
                  </a:extLst>
                </a:gridCol>
                <a:gridCol w="2926554">
                  <a:extLst>
                    <a:ext uri="{9D8B030D-6E8A-4147-A177-3AD203B41FA5}">
                      <a16:colId xmlns:a16="http://schemas.microsoft.com/office/drawing/2014/main" val="3844490809"/>
                    </a:ext>
                  </a:extLst>
                </a:gridCol>
              </a:tblGrid>
              <a:tr h="914350">
                <a:tc>
                  <a:txBody>
                    <a:bodyPr/>
                    <a:lstStyle/>
                    <a:p>
                      <a:pPr marL="0" marR="0" lvl="0" indent="0" algn="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397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55</a:t>
                      </a:r>
                      <a:endParaRPr kumimoji="0" lang="ru-RU" sz="4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397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</a:t>
                      </a:r>
                      <a:r>
                        <a:rPr lang="ru-RU" sz="1200" b="1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баллы на</a:t>
                      </a:r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медицинские </a:t>
                      </a:r>
                      <a:r>
                        <a:rPr lang="ru-RU" sz="1200" b="1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4044328"/>
                  </a:ext>
                </a:extLst>
              </a:tr>
              <a:tr h="796883">
                <a:tc>
                  <a:txBody>
                    <a:bodyPr/>
                    <a:lstStyle/>
                    <a:p>
                      <a:pPr algn="r"/>
                      <a:r>
                        <a:rPr lang="ru-RU" sz="40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40</a:t>
                      </a:r>
                      <a:endParaRPr lang="ru-RU" sz="4000" b="1" dirty="0">
                        <a:solidFill>
                          <a:srgbClr val="003397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Минимальные </a:t>
                      </a:r>
                      <a:r>
                        <a:rPr lang="ru-RU" sz="1200" b="1" dirty="0" smtClean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баллы на </a:t>
                      </a:r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200" b="1" dirty="0">
                          <a:solidFill>
                            <a:srgbClr val="003397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немедицинские специальности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8542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26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ПРИЁМ В 2024 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F0DC1F-B489-C644-8926-8042D1F1EE71}"/>
              </a:ext>
            </a:extLst>
          </p:cNvPr>
          <p:cNvSpPr txBox="1"/>
          <p:nvPr/>
        </p:nvSpPr>
        <p:spPr>
          <a:xfrm>
            <a:off x="382667" y="1502761"/>
            <a:ext cx="6952127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0"/>
              </a:spcBef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Предельное 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организаций, </a:t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которые вправе одновременно поступать – 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171450" indent="-171450">
              <a:spcBef>
                <a:spcPts val="0"/>
              </a:spcBef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Максимальное 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специальностей, по которым вправе одновременно участвовать в конкурсе – 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171450" indent="-171450">
              <a:spcBef>
                <a:spcPts val="0"/>
              </a:spcBef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каждой организации и по каждой специальности можно одновременно поступать по различным условиям </a:t>
            </a: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поступления</a:t>
            </a:r>
          </a:p>
          <a:p>
            <a:pPr>
              <a:spcBef>
                <a:spcPts val="0"/>
              </a:spcBef>
              <a:buClr>
                <a:srgbClr val="FB452C"/>
              </a:buClr>
            </a:pPr>
            <a:endParaRPr lang="ru-RU" sz="1200" spc="20" dirty="0" smtClean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B452C"/>
              </a:buClr>
            </a:pPr>
            <a:endParaRPr lang="ru-RU" sz="12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B452C"/>
              </a:buClr>
            </a:pPr>
            <a:endParaRPr lang="ru-RU" sz="1200" spc="20" dirty="0" smtClean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rgbClr val="FB452C"/>
              </a:buClr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</a:t>
            </a:r>
          </a:p>
          <a:p>
            <a:pPr>
              <a:spcBef>
                <a:spcPts val="0"/>
              </a:spcBef>
              <a:buClr>
                <a:srgbClr val="FB452C"/>
              </a:buClr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   </a:t>
            </a:r>
            <a:r>
              <a:rPr lang="ru-RU" sz="12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СПЕЦИАЛЬНОСТЬ</a:t>
            </a:r>
          </a:p>
          <a:p>
            <a:pPr>
              <a:spcBef>
                <a:spcPts val="0"/>
              </a:spcBef>
              <a:buClr>
                <a:srgbClr val="FB452C"/>
              </a:buClr>
            </a:pPr>
            <a:endParaRPr lang="ru-RU" sz="12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357874" y="1191184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Бакалавриат и специалитет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11363"/>
              </p:ext>
            </p:extLst>
          </p:nvPr>
        </p:nvGraphicFramePr>
        <p:xfrm>
          <a:off x="496969" y="2732200"/>
          <a:ext cx="3684270" cy="1657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4520">
                  <a:extLst>
                    <a:ext uri="{9D8B030D-6E8A-4147-A177-3AD203B41FA5}">
                      <a16:colId xmlns:a16="http://schemas.microsoft.com/office/drawing/2014/main" val="1813395746"/>
                    </a:ext>
                  </a:extLst>
                </a:gridCol>
                <a:gridCol w="539750">
                  <a:extLst>
                    <a:ext uri="{9D8B030D-6E8A-4147-A177-3AD203B41FA5}">
                      <a16:colId xmlns:a16="http://schemas.microsoft.com/office/drawing/2014/main" val="577287699"/>
                    </a:ext>
                  </a:extLst>
                </a:gridCol>
              </a:tblGrid>
              <a:tr h="256540">
                <a:tc>
                  <a:txBody>
                    <a:bodyPr/>
                    <a:lstStyle/>
                    <a:p>
                      <a:pPr marL="45720">
                        <a:lnSpc>
                          <a:spcPts val="1955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</a:rPr>
                        <a:t>Лечебное дело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45720">
                        <a:lnSpc>
                          <a:spcPts val="1955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25213995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>
                        <a:lnSpc>
                          <a:spcPts val="1835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15" dirty="0">
                          <a:effectLst/>
                        </a:rPr>
                        <a:t>целевая</a:t>
                      </a:r>
                      <a:r>
                        <a:rPr lang="ru-RU" sz="1400" b="0" spc="-95" dirty="0">
                          <a:effectLst/>
                        </a:rPr>
                        <a:t> </a:t>
                      </a:r>
                      <a:r>
                        <a:rPr lang="ru-RU" sz="1400" b="0" spc="-20" dirty="0">
                          <a:effectLst/>
                        </a:rPr>
                        <a:t>квота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5"/>
                        </a:lnSpc>
                        <a:spcAft>
                          <a:spcPts val="0"/>
                        </a:spcAft>
                      </a:pPr>
                      <a:r>
                        <a:rPr lang="en-US" sz="2000" spc="-15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39338864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5" dirty="0">
                          <a:effectLst/>
                        </a:rPr>
                        <a:t>особая </a:t>
                      </a:r>
                      <a:r>
                        <a:rPr lang="ru-RU" sz="1400" b="0" spc="-15" dirty="0">
                          <a:effectLst/>
                        </a:rPr>
                        <a:t>квота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spc="-15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56295295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10" dirty="0" smtClean="0">
                          <a:effectLst/>
                        </a:rPr>
                        <a:t>отдельная</a:t>
                      </a:r>
                      <a:r>
                        <a:rPr lang="ru-RU" sz="1400" b="0" spc="-10" baseline="0" dirty="0" smtClean="0">
                          <a:effectLst/>
                        </a:rPr>
                        <a:t> </a:t>
                      </a:r>
                      <a:r>
                        <a:rPr lang="ru-RU" sz="1400" b="0" spc="-80" dirty="0" smtClean="0">
                          <a:effectLst/>
                        </a:rPr>
                        <a:t> </a:t>
                      </a:r>
                      <a:r>
                        <a:rPr lang="ru-RU" sz="1400" b="0" spc="-20" dirty="0">
                          <a:effectLst/>
                        </a:rPr>
                        <a:t>квота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spc="-15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9807352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основные</a:t>
                      </a:r>
                      <a:r>
                        <a:rPr lang="ru-RU" sz="1400" b="0" spc="-35" dirty="0">
                          <a:effectLst/>
                        </a:rPr>
                        <a:t> </a:t>
                      </a:r>
                      <a:r>
                        <a:rPr lang="ru-RU" sz="1400" b="0" spc="-10" dirty="0">
                          <a:effectLst/>
                        </a:rPr>
                        <a:t>места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spc="-15">
                          <a:effectLst/>
                        </a:rPr>
                        <a:t>V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1333186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ru-RU" sz="1400" b="0" spc="-10" dirty="0">
                          <a:effectLst/>
                        </a:rPr>
                        <a:t>места по договорам об оказании платных образовательных услуг</a:t>
                      </a:r>
                      <a:endParaRPr lang="ru-RU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20"/>
                        </a:lnSpc>
                        <a:spcAft>
                          <a:spcPts val="0"/>
                        </a:spcAft>
                      </a:pPr>
                      <a:r>
                        <a:rPr lang="en-US" sz="2000" spc="-15" dirty="0">
                          <a:effectLst/>
                        </a:rPr>
                        <a:t>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97358328"/>
                  </a:ext>
                </a:extLst>
              </a:tr>
            </a:tbl>
          </a:graphicData>
        </a:graphic>
      </p:graphicFrame>
      <p:sp>
        <p:nvSpPr>
          <p:cNvPr id="14" name="Правая фигурная скобка 13"/>
          <p:cNvSpPr/>
          <p:nvPr/>
        </p:nvSpPr>
        <p:spPr>
          <a:xfrm>
            <a:off x="4181239" y="2732200"/>
            <a:ext cx="404949" cy="1658493"/>
          </a:xfrm>
          <a:prstGeom prst="rightBrace">
            <a:avLst>
              <a:gd name="adj1" fmla="val 8333"/>
              <a:gd name="adj2" fmla="val 476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458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ПРИЁМА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5799" y="1427153"/>
            <a:ext cx="5131469" cy="279307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800" b="1" dirty="0" smtClean="0"/>
              <a:t>Отдельные заявления о приеме на </a:t>
            </a:r>
          </a:p>
          <a:p>
            <a:r>
              <a:rPr lang="ru-RU" sz="1800" b="1" dirty="0" smtClean="0"/>
              <a:t>бюджетные и платные места</a:t>
            </a:r>
            <a:r>
              <a:rPr lang="ru-RU" sz="1800" dirty="0" smtClean="0"/>
              <a:t>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Зачисление </a:t>
            </a:r>
            <a:r>
              <a:rPr lang="ru-RU" sz="1800" dirty="0"/>
              <a:t>по </a:t>
            </a:r>
            <a:r>
              <a:rPr lang="ru-RU" sz="1800" dirty="0" smtClean="0"/>
              <a:t>приоритетам, </a:t>
            </a:r>
          </a:p>
          <a:p>
            <a:r>
              <a:rPr lang="ru-RU" sz="1800" dirty="0" smtClean="0"/>
              <a:t>указанным в заявлении о приеме;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Внесение изменений в  заявление о приеме </a:t>
            </a:r>
          </a:p>
          <a:p>
            <a:r>
              <a:rPr lang="ru-RU" sz="1800" dirty="0" smtClean="0"/>
              <a:t>( в </a:t>
            </a:r>
            <a:r>
              <a:rPr lang="ru-RU" sz="1800" dirty="0" err="1" smtClean="0"/>
              <a:t>т.ч</a:t>
            </a:r>
            <a:r>
              <a:rPr lang="ru-RU" sz="1800" dirty="0" smtClean="0"/>
              <a:t>. изменение приоритетов) возможно только </a:t>
            </a:r>
          </a:p>
          <a:p>
            <a:r>
              <a:rPr lang="ru-RU" sz="1800" b="1" dirty="0" smtClean="0"/>
              <a:t>до дня завершения приема</a:t>
            </a:r>
            <a:r>
              <a:rPr lang="ru-RU" sz="1800" dirty="0" smtClean="0"/>
              <a:t> документов: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на бюджетные места – </a:t>
            </a:r>
            <a:r>
              <a:rPr lang="ru-RU" sz="1800" b="1" dirty="0" smtClean="0"/>
              <a:t>до 25 июля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на платные места – </a:t>
            </a:r>
            <a:r>
              <a:rPr lang="ru-RU" sz="1800" b="1" dirty="0" smtClean="0"/>
              <a:t>до 20 августа</a:t>
            </a:r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322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ПРИЁМА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5799" y="1565654"/>
            <a:ext cx="3964290" cy="251607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1800" b="1" dirty="0" smtClean="0"/>
              <a:t>паспорт;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/>
              <a:t>документ об образовании;</a:t>
            </a:r>
          </a:p>
          <a:p>
            <a:pPr marL="285750" indent="-285750">
              <a:buFontTx/>
              <a:buChar char="-"/>
            </a:pPr>
            <a:r>
              <a:rPr lang="ru-RU" sz="1800" b="1" dirty="0" smtClean="0"/>
              <a:t>СНИЛС;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документы, подтверждающие </a:t>
            </a:r>
          </a:p>
          <a:p>
            <a:r>
              <a:rPr lang="ru-RU" sz="1800" dirty="0" smtClean="0"/>
              <a:t>индивидуальные  достижения </a:t>
            </a:r>
          </a:p>
          <a:p>
            <a:pPr marL="285750" indent="-285750">
              <a:buFontTx/>
              <a:buChar char="-"/>
            </a:pPr>
            <a:r>
              <a:rPr lang="ru-RU" sz="1800" dirty="0" smtClean="0"/>
              <a:t>документы, подтверждающие </a:t>
            </a:r>
          </a:p>
          <a:p>
            <a:r>
              <a:rPr lang="ru-RU" sz="1800" dirty="0" smtClean="0"/>
              <a:t>наличие особых прав и преимуществ, </a:t>
            </a:r>
          </a:p>
          <a:p>
            <a:r>
              <a:rPr lang="ru-RU" sz="1800" dirty="0" smtClean="0"/>
              <a:t>право на прием в пределах квот и т.д.</a:t>
            </a:r>
          </a:p>
          <a:p>
            <a:r>
              <a:rPr lang="ru-RU" dirty="0"/>
              <a:t> </a:t>
            </a: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457143" y="1162595"/>
            <a:ext cx="4039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документов</a:t>
            </a:r>
            <a:endParaRPr lang="ru-RU" sz="1800" b="1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457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ПОДАЕМ ДОКУМЕНТЫ?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2116931" y="1249502"/>
            <a:ext cx="57243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ЕПГУ</a:t>
            </a:r>
          </a:p>
          <a:p>
            <a:endParaRPr lang="ru-RU" sz="1200" b="1" dirty="0" smtClean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Представляются </a:t>
            </a:r>
            <a: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 поступающим по адресу: </a:t>
            </a:r>
            <a:b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Москва, ул. Трубецкая, д.8</a:t>
            </a:r>
          </a:p>
          <a:p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понедельника по пятницу с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10:</a:t>
            </a:r>
            <a:r>
              <a:rPr lang="ru-RU" sz="120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18:00 </a:t>
            </a:r>
            <a:b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московскому времени</a:t>
            </a:r>
          </a:p>
          <a:p>
            <a:endParaRPr lang="ru-RU" sz="120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Через </a:t>
            </a:r>
            <a:r>
              <a:rPr lang="ru-RU" sz="1200" b="1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операторов </a:t>
            </a:r>
            <a: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почтовой связи общего пользования </a:t>
            </a:r>
            <a:b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адресу: 119991 г. Москва, ул. Трубецкая, </a:t>
            </a:r>
            <a:r>
              <a:rPr lang="ru-RU" sz="1200" b="1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д.8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стр.2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 рассматриваются с понедельника по пятницу </a:t>
            </a:r>
            <a:b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20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09:00 </a:t>
            </a:r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18:00 по московскому </a:t>
            </a:r>
            <a:r>
              <a:rPr lang="ru-RU" sz="120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времени</a:t>
            </a:r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Документы, </a:t>
            </a:r>
            <a:r>
              <a:rPr lang="ru-RU" sz="120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поступившие после 18:00 </a:t>
            </a:r>
            <a:r>
              <a:rPr lang="ru-RU" sz="120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Москве принимаются к рассмотрению </a:t>
            </a:r>
            <a:r>
              <a:rPr lang="ru-RU" sz="120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порядке очерёдности в рабочие дни</a:t>
            </a:r>
            <a:endParaRPr lang="ru-RU" sz="120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b="1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746845C-5F01-DF48-9268-0B3ED1B618EA}"/>
              </a:ext>
            </a:extLst>
          </p:cNvPr>
          <p:cNvSpPr/>
          <p:nvPr/>
        </p:nvSpPr>
        <p:spPr>
          <a:xfrm>
            <a:off x="496969" y="285936"/>
            <a:ext cx="543356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КВОТА 10</a:t>
            </a:r>
            <a:r>
              <a:rPr lang="ru-RU" sz="1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бюджетных </a:t>
            </a:r>
            <a:r>
              <a:rPr lang="ru-RU" sz="1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</a:t>
            </a:r>
            <a:endParaRPr lang="ru-RU" sz="1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AEE609B-6A0D-014C-8477-27D642D74A60}"/>
              </a:ext>
            </a:extLst>
          </p:cNvPr>
          <p:cNvSpPr/>
          <p:nvPr/>
        </p:nvSpPr>
        <p:spPr>
          <a:xfrm>
            <a:off x="496969" y="1134440"/>
            <a:ext cx="558379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Clr>
                <a:srgbClr val="FB452C"/>
              </a:buClr>
            </a:pPr>
            <a:r>
              <a:rPr lang="ru-RU" sz="18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Право на </a:t>
            </a:r>
            <a:r>
              <a:rPr lang="ru-RU" sz="18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на обучение на </a:t>
            </a:r>
            <a:r>
              <a:rPr lang="ru-RU" sz="1800" b="1" u="sng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места в </a:t>
            </a:r>
            <a:r>
              <a:rPr lang="ru-RU" sz="1800" b="1" u="sng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пределах особой квоты</a:t>
            </a:r>
            <a:r>
              <a:rPr lang="ru-RU" sz="18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имеют</a:t>
            </a:r>
            <a:r>
              <a:rPr lang="ru-RU" sz="2000" b="1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Дети-сироты</a:t>
            </a:r>
          </a:p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Дети-инвалиды</a:t>
            </a:r>
          </a:p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</a:t>
            </a:r>
            <a:r>
              <a:rPr lang="en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I, II </a:t>
            </a: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группы</a:t>
            </a:r>
          </a:p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с детства</a:t>
            </a:r>
          </a:p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Инвалиды вследствие военной травмы </a:t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заболевания, полученного </a:t>
            </a:r>
            <a:b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spc="20" dirty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период прохождения военной </a:t>
            </a: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службы</a:t>
            </a:r>
          </a:p>
          <a:p>
            <a:pPr marL="171450" indent="-171450">
              <a:spcAft>
                <a:spcPts val="600"/>
              </a:spcAft>
              <a:buClr>
                <a:srgbClr val="FB452C"/>
              </a:buClr>
              <a:buFont typeface="Arial" panose="020B0604020202020204" pitchFamily="34" charset="0"/>
              <a:buChar char="•"/>
            </a:pPr>
            <a:r>
              <a:rPr lang="ru-RU" sz="1200" spc="20" dirty="0" smtClean="0">
                <a:solidFill>
                  <a:srgbClr val="0033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Ветераны боевых действий</a:t>
            </a:r>
            <a:endParaRPr lang="ru-RU" sz="1200" spc="20" dirty="0">
              <a:solidFill>
                <a:srgbClr val="00339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0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льзовательские 1">
      <a:dk1>
        <a:srgbClr val="003296"/>
      </a:dk1>
      <a:lt1>
        <a:srgbClr val="FFFFFF"/>
      </a:lt1>
      <a:dk2>
        <a:srgbClr val="003296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296"/>
      </a:hlink>
      <a:folHlink>
        <a:srgbClr val="1559CE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15261</TotalTime>
  <Words>2043</Words>
  <Application>Microsoft Office PowerPoint</Application>
  <PresentationFormat>Экран (16:9)</PresentationFormat>
  <Paragraphs>709</Paragraphs>
  <Slides>33</Slides>
  <Notes>32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Wingdings</vt:lpstr>
      <vt:lpstr>Helvetica Neue</vt:lpstr>
      <vt:lpstr>Times New Roman</vt:lpstr>
      <vt:lpstr>HelveticaNeueCyr Roman</vt:lpstr>
      <vt:lpstr>Arial</vt:lpstr>
      <vt:lpstr>Calibri</vt:lpstr>
      <vt:lpstr>HelveticaNeueCyr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Ежегодная премия в сфере медицинского образования России Координационного совета по области образования</dc:title>
  <dc:creator>Microsoft Office User</dc:creator>
  <cp:lastModifiedBy>Арсланян Кристина Степановна</cp:lastModifiedBy>
  <cp:revision>225</cp:revision>
  <dcterms:created xsi:type="dcterms:W3CDTF">2020-09-29T02:39:16Z</dcterms:created>
  <dcterms:modified xsi:type="dcterms:W3CDTF">2023-11-21T14:15:47Z</dcterms:modified>
</cp:coreProperties>
</file>