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336" r:id="rId2"/>
    <p:sldId id="340" r:id="rId3"/>
    <p:sldId id="328" r:id="rId4"/>
    <p:sldId id="329" r:id="rId5"/>
    <p:sldId id="330" r:id="rId6"/>
    <p:sldId id="332" r:id="rId7"/>
    <p:sldId id="331" r:id="rId8"/>
    <p:sldId id="335" r:id="rId9"/>
    <p:sldId id="339" r:id="rId10"/>
    <p:sldId id="337" r:id="rId11"/>
    <p:sldId id="333" r:id="rId12"/>
  </p:sldIdLst>
  <p:sldSz cx="15119350" cy="10691813"/>
  <p:notesSz cx="9929813" cy="6797675"/>
  <p:defaultTextStyle>
    <a:defPPr rtl="0">
      <a:defRPr lang="ru-RU"/>
    </a:defPPr>
    <a:lvl1pPr marL="0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9315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8633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7948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7264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96581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15896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35212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54529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9509" autoAdjust="0"/>
  </p:normalViewPr>
  <p:slideViewPr>
    <p:cSldViewPr snapToGrid="0">
      <p:cViewPr varScale="1">
        <p:scale>
          <a:sx n="54" d="100"/>
          <a:sy n="54" d="100"/>
        </p:scale>
        <p:origin x="-1020" y="-96"/>
      </p:cViewPr>
      <p:guideLst>
        <p:guide orient="horz" pos="3368"/>
        <p:guide pos="47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E90C3-639B-451A-88AD-A70C2E6EEDE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F9DE26-5E6F-455C-89DA-6CF0EEE0E2DE}">
      <dgm:prSet phldrT="[Текст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Объем выплат из бюджета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Торопецкого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района  в 2021 году составил 506,7 тыс.руб. Меры социальной поддержки  получали 9 медицинских работников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При поддержке Президента РФ В.В. Путина и в рамках взаимодействия региональных властей и Газпрома предусмотрено строительство газопровода до г. Торопец до конца 2024 г.</a:t>
          </a:r>
        </a:p>
        <a:p>
          <a:r>
            <a:rPr lang="ru-RU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 2024 году планируется строительство нового здания </a:t>
          </a:r>
          <a:r>
            <a:rPr lang="ru-RU" b="1" u="sng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b="1" u="sng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B85B1F-C64F-42E9-B071-1D436D466E28}" type="parTrans" cxnId="{4BAADD4C-F9E0-4D66-B990-AD0EDE5AD307}">
      <dgm:prSet/>
      <dgm:spPr/>
      <dgm:t>
        <a:bodyPr/>
        <a:lstStyle/>
        <a:p>
          <a:endParaRPr lang="ru-RU"/>
        </a:p>
      </dgm:t>
    </dgm:pt>
    <dgm:pt modelId="{806AE1C6-8A40-4B6E-AF83-99AC3E5E0D58}" type="sibTrans" cxnId="{4BAADD4C-F9E0-4D66-B990-AD0EDE5AD307}">
      <dgm:prSet/>
      <dgm:spPr/>
      <dgm:t>
        <a:bodyPr/>
        <a:lstStyle/>
        <a:p>
          <a:endParaRPr lang="ru-RU"/>
        </a:p>
      </dgm:t>
    </dgm:pt>
    <dgm:pt modelId="{582C8383-1E3B-4AB7-BC84-8A56CEE620CE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Предоставление служебного жилья 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C6838-2120-4E5A-AC63-220953E813D8}" type="parTrans" cxnId="{D67892CE-619C-4162-9E4F-75C87ADD0AB2}">
      <dgm:prSet/>
      <dgm:spPr/>
      <dgm:t>
        <a:bodyPr/>
        <a:lstStyle/>
        <a:p>
          <a:endParaRPr lang="ru-RU"/>
        </a:p>
      </dgm:t>
    </dgm:pt>
    <dgm:pt modelId="{46CDD431-4A1F-4680-B8B6-6D08F1B0E9C3}" type="sibTrans" cxnId="{D67892CE-619C-4162-9E4F-75C87ADD0AB2}">
      <dgm:prSet/>
      <dgm:spPr/>
      <dgm:t>
        <a:bodyPr/>
        <a:lstStyle/>
        <a:p>
          <a:endParaRPr lang="ru-RU"/>
        </a:p>
      </dgm:t>
    </dgm:pt>
    <dgm:pt modelId="{7F3395CD-4A66-4EE1-9B79-E16C9AC36019}">
      <dgm:prSet/>
      <dgm:spPr>
        <a:solidFill>
          <a:schemeClr val="accent4">
            <a:lumMod val="20000"/>
            <a:lumOff val="80000"/>
          </a:schemeClr>
        </a:solidFill>
      </dgm:spPr>
      <dgm:t>
        <a:bodyPr anchor="t" anchorCtr="0"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денежные компенсации: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За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найм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поднайм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жилого помещения в размере               7000 руб.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На оплату коммунальных услуг до 7000 руб.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8888CA-765B-41F7-90A3-AE2440F3B52E}" type="parTrans" cxnId="{721463B6-8204-4A13-A007-6439F9823210}">
      <dgm:prSet/>
      <dgm:spPr/>
      <dgm:t>
        <a:bodyPr/>
        <a:lstStyle/>
        <a:p>
          <a:endParaRPr lang="ru-RU"/>
        </a:p>
      </dgm:t>
    </dgm:pt>
    <dgm:pt modelId="{C482737A-4238-416A-A9D0-79750BFB8392}" type="sibTrans" cxnId="{721463B6-8204-4A13-A007-6439F9823210}">
      <dgm:prSet/>
      <dgm:spPr/>
      <dgm:t>
        <a:bodyPr/>
        <a:lstStyle/>
        <a:p>
          <a:endParaRPr lang="ru-RU"/>
        </a:p>
      </dgm:t>
    </dgm:pt>
    <dgm:pt modelId="{3FCADB79-7355-4F9F-9242-4F134FC26A2B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социальные выплаты: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Молодым специалистам в течение 3-х лет в размере 10000 руб.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-медицинским работникам до 35 лет на селе в размере 7000 руб.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EF88D0-ACAB-4F71-9714-F236149939DA}" type="parTrans" cxnId="{43109B9A-D3D5-44EC-BFF1-C0A40988F55D}">
      <dgm:prSet/>
      <dgm:spPr/>
      <dgm:t>
        <a:bodyPr/>
        <a:lstStyle/>
        <a:p>
          <a:endParaRPr lang="ru-RU"/>
        </a:p>
      </dgm:t>
    </dgm:pt>
    <dgm:pt modelId="{6D3BE6E6-F55A-4354-8AAE-7A055CC47C39}" type="sibTrans" cxnId="{43109B9A-D3D5-44EC-BFF1-C0A40988F55D}">
      <dgm:prSet/>
      <dgm:spPr/>
      <dgm:t>
        <a:bodyPr/>
        <a:lstStyle/>
        <a:p>
          <a:endParaRPr lang="ru-RU"/>
        </a:p>
      </dgm:t>
    </dgm:pt>
    <dgm:pt modelId="{561CCE3F-27F8-4808-8418-FB1F5D3A3F7B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Внеочередное предоставление места детям в дошкольном учреждении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ADBF2A-6D66-4CBE-8BA9-A6CA17398E4F}" type="parTrans" cxnId="{37CBF507-712B-4469-882A-2BD064C22858}">
      <dgm:prSet/>
      <dgm:spPr/>
      <dgm:t>
        <a:bodyPr/>
        <a:lstStyle/>
        <a:p>
          <a:endParaRPr lang="ru-RU"/>
        </a:p>
      </dgm:t>
    </dgm:pt>
    <dgm:pt modelId="{D12AFAD4-9B8A-40FF-8803-9A14E639E03F}" type="sibTrans" cxnId="{37CBF507-712B-4469-882A-2BD064C22858}">
      <dgm:prSet/>
      <dgm:spPr/>
      <dgm:t>
        <a:bodyPr/>
        <a:lstStyle/>
        <a:p>
          <a:endParaRPr lang="ru-RU"/>
        </a:p>
      </dgm:t>
    </dgm:pt>
    <dgm:pt modelId="{177AE3F3-0EE5-43A1-B9E4-D65CA7CE0352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Единовременная компенсационная выплата 1 млн. руб. в рамках Программы «Земский доктор»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1D9BA8-3A06-4B94-BAF4-75D17DF97023}" type="parTrans" cxnId="{D5C6376E-7878-400B-A9F7-E8189171D4ED}">
      <dgm:prSet/>
      <dgm:spPr/>
      <dgm:t>
        <a:bodyPr/>
        <a:lstStyle/>
        <a:p>
          <a:endParaRPr lang="ru-RU"/>
        </a:p>
      </dgm:t>
    </dgm:pt>
    <dgm:pt modelId="{1ABF53DC-E992-45BD-B5E8-4774F5044E60}" type="sibTrans" cxnId="{D5C6376E-7878-400B-A9F7-E8189171D4ED}">
      <dgm:prSet/>
      <dgm:spPr/>
      <dgm:t>
        <a:bodyPr/>
        <a:lstStyle/>
        <a:p>
          <a:endParaRPr lang="ru-RU"/>
        </a:p>
      </dgm:t>
    </dgm:pt>
    <dgm:pt modelId="{DAC3672C-4103-41A7-AA5B-9EE519700AE2}" type="pres">
      <dgm:prSet presAssocID="{7E3E90C3-639B-451A-88AD-A70C2E6EED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159119-926F-4EFB-8F88-DE530654A867}" type="pres">
      <dgm:prSet presAssocID="{3FCADB79-7355-4F9F-9242-4F134FC26A2B}" presName="node" presStyleLbl="node1" presStyleIdx="0" presStyleCnt="6" custScaleX="81211" custScaleY="106255" custLinFactNeighborX="32575" custLinFactNeighborY="-33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33F68-C01F-42C1-908D-58191FB98142}" type="pres">
      <dgm:prSet presAssocID="{6D3BE6E6-F55A-4354-8AAE-7A055CC47C39}" presName="sibTrans" presStyleCnt="0"/>
      <dgm:spPr/>
    </dgm:pt>
    <dgm:pt modelId="{AD2D18D1-9C60-4B3F-962A-BC229E1B66EF}" type="pres">
      <dgm:prSet presAssocID="{7F3395CD-4A66-4EE1-9B79-E16C9AC36019}" presName="node" presStyleLbl="node1" presStyleIdx="1" presStyleCnt="6" custScaleX="84184" custScaleY="106755" custLinFactNeighborX="34312" custLinFactNeighborY="-28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44474-DF4D-4A81-B721-B814C18A68D5}" type="pres">
      <dgm:prSet presAssocID="{C482737A-4238-416A-A9D0-79750BFB8392}" presName="sibTrans" presStyleCnt="0"/>
      <dgm:spPr/>
    </dgm:pt>
    <dgm:pt modelId="{C03511B8-8C6B-41DB-B3BA-21E4AC9737FD}" type="pres">
      <dgm:prSet presAssocID="{582C8383-1E3B-4AB7-BC84-8A56CEE620CE}" presName="node" presStyleLbl="node1" presStyleIdx="2" presStyleCnt="6" custScaleX="53076" custScaleY="61523" custLinFactX="-100000" custLinFactNeighborX="-113241" custLinFactNeighborY="93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67530-608C-45DD-98C5-AE612C581A27}" type="pres">
      <dgm:prSet presAssocID="{46CDD431-4A1F-4680-B8B6-6D08F1B0E9C3}" presName="sibTrans" presStyleCnt="0"/>
      <dgm:spPr/>
    </dgm:pt>
    <dgm:pt modelId="{8B72A5FD-28F5-4B21-AA3E-BB36306C48A0}" type="pres">
      <dgm:prSet presAssocID="{F9F9DE26-5E6F-455C-89DA-6CF0EEE0E2DE}" presName="node" presStyleLbl="node1" presStyleIdx="3" presStyleCnt="6" custScaleX="221106" custScaleY="99922" custLinFactNeighborX="31169" custLinFactNeighborY="76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6E7DE-3AD2-4D39-B6E1-F4EB01E1DF2C}" type="pres">
      <dgm:prSet presAssocID="{806AE1C6-8A40-4B6E-AF83-99AC3E5E0D58}" presName="sibTrans" presStyleCnt="0"/>
      <dgm:spPr/>
    </dgm:pt>
    <dgm:pt modelId="{28EA5F4D-909A-4FB7-BCB4-840CEB3D34BF}" type="pres">
      <dgm:prSet presAssocID="{561CCE3F-27F8-4808-8418-FB1F5D3A3F7B}" presName="node" presStyleLbl="node1" presStyleIdx="4" presStyleCnt="6" custScaleX="49192" custScaleY="62537" custLinFactNeighborX="11598" custLinFactNeighborY="-24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FB149-2345-48AD-8CE9-4C88CF5E5759}" type="pres">
      <dgm:prSet presAssocID="{D12AFAD4-9B8A-40FF-8803-9A14E639E03F}" presName="sibTrans" presStyleCnt="0"/>
      <dgm:spPr/>
    </dgm:pt>
    <dgm:pt modelId="{22F5E101-28AF-40CE-A1E8-90CD4D77F4CD}" type="pres">
      <dgm:prSet presAssocID="{177AE3F3-0EE5-43A1-B9E4-D65CA7CE0352}" presName="node" presStyleLbl="node1" presStyleIdx="5" presStyleCnt="6" custScaleX="155409" custScaleY="62537" custLinFactY="-21823" custLinFactNeighborX="29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DA77A1-3508-4DF7-807C-BCC383179DB8}" type="presOf" srcId="{3FCADB79-7355-4F9F-9242-4F134FC26A2B}" destId="{48159119-926F-4EFB-8F88-DE530654A867}" srcOrd="0" destOrd="0" presId="urn:microsoft.com/office/officeart/2005/8/layout/default#1"/>
    <dgm:cxn modelId="{84EAA393-B416-4EC7-9671-BF4309A10FCB}" type="presOf" srcId="{F9F9DE26-5E6F-455C-89DA-6CF0EEE0E2DE}" destId="{8B72A5FD-28F5-4B21-AA3E-BB36306C48A0}" srcOrd="0" destOrd="0" presId="urn:microsoft.com/office/officeart/2005/8/layout/default#1"/>
    <dgm:cxn modelId="{721463B6-8204-4A13-A007-6439F9823210}" srcId="{7E3E90C3-639B-451A-88AD-A70C2E6EEDEB}" destId="{7F3395CD-4A66-4EE1-9B79-E16C9AC36019}" srcOrd="1" destOrd="0" parTransId="{768888CA-765B-41F7-90A3-AE2440F3B52E}" sibTransId="{C482737A-4238-416A-A9D0-79750BFB8392}"/>
    <dgm:cxn modelId="{4BAADD4C-F9E0-4D66-B990-AD0EDE5AD307}" srcId="{7E3E90C3-639B-451A-88AD-A70C2E6EEDEB}" destId="{F9F9DE26-5E6F-455C-89DA-6CF0EEE0E2DE}" srcOrd="3" destOrd="0" parTransId="{85B85B1F-C64F-42E9-B071-1D436D466E28}" sibTransId="{806AE1C6-8A40-4B6E-AF83-99AC3E5E0D58}"/>
    <dgm:cxn modelId="{D67892CE-619C-4162-9E4F-75C87ADD0AB2}" srcId="{7E3E90C3-639B-451A-88AD-A70C2E6EEDEB}" destId="{582C8383-1E3B-4AB7-BC84-8A56CEE620CE}" srcOrd="2" destOrd="0" parTransId="{45AC6838-2120-4E5A-AC63-220953E813D8}" sibTransId="{46CDD431-4A1F-4680-B8B6-6D08F1B0E9C3}"/>
    <dgm:cxn modelId="{AD2DB272-7138-4055-B1A6-9AB310448FD6}" type="presOf" srcId="{177AE3F3-0EE5-43A1-B9E4-D65CA7CE0352}" destId="{22F5E101-28AF-40CE-A1E8-90CD4D77F4CD}" srcOrd="0" destOrd="0" presId="urn:microsoft.com/office/officeart/2005/8/layout/default#1"/>
    <dgm:cxn modelId="{43109B9A-D3D5-44EC-BFF1-C0A40988F55D}" srcId="{7E3E90C3-639B-451A-88AD-A70C2E6EEDEB}" destId="{3FCADB79-7355-4F9F-9242-4F134FC26A2B}" srcOrd="0" destOrd="0" parTransId="{CFEF88D0-ACAB-4F71-9714-F236149939DA}" sibTransId="{6D3BE6E6-F55A-4354-8AAE-7A055CC47C39}"/>
    <dgm:cxn modelId="{45C3FB4D-0B15-4CF0-9D89-393418FEBE6F}" type="presOf" srcId="{7F3395CD-4A66-4EE1-9B79-E16C9AC36019}" destId="{AD2D18D1-9C60-4B3F-962A-BC229E1B66EF}" srcOrd="0" destOrd="0" presId="urn:microsoft.com/office/officeart/2005/8/layout/default#1"/>
    <dgm:cxn modelId="{37CBF507-712B-4469-882A-2BD064C22858}" srcId="{7E3E90C3-639B-451A-88AD-A70C2E6EEDEB}" destId="{561CCE3F-27F8-4808-8418-FB1F5D3A3F7B}" srcOrd="4" destOrd="0" parTransId="{93ADBF2A-6D66-4CBE-8BA9-A6CA17398E4F}" sibTransId="{D12AFAD4-9B8A-40FF-8803-9A14E639E03F}"/>
    <dgm:cxn modelId="{4E33A8DF-6064-4E25-813E-A7114F5AB456}" type="presOf" srcId="{7E3E90C3-639B-451A-88AD-A70C2E6EEDEB}" destId="{DAC3672C-4103-41A7-AA5B-9EE519700AE2}" srcOrd="0" destOrd="0" presId="urn:microsoft.com/office/officeart/2005/8/layout/default#1"/>
    <dgm:cxn modelId="{D5C6376E-7878-400B-A9F7-E8189171D4ED}" srcId="{7E3E90C3-639B-451A-88AD-A70C2E6EEDEB}" destId="{177AE3F3-0EE5-43A1-B9E4-D65CA7CE0352}" srcOrd="5" destOrd="0" parTransId="{C41D9BA8-3A06-4B94-BAF4-75D17DF97023}" sibTransId="{1ABF53DC-E992-45BD-B5E8-4774F5044E60}"/>
    <dgm:cxn modelId="{546339A9-F203-42CE-B2BF-19E8CCFB0F1E}" type="presOf" srcId="{561CCE3F-27F8-4808-8418-FB1F5D3A3F7B}" destId="{28EA5F4D-909A-4FB7-BCB4-840CEB3D34BF}" srcOrd="0" destOrd="0" presId="urn:microsoft.com/office/officeart/2005/8/layout/default#1"/>
    <dgm:cxn modelId="{240FA0F1-B210-4FAC-A9CC-A51E2C03D8BD}" type="presOf" srcId="{582C8383-1E3B-4AB7-BC84-8A56CEE620CE}" destId="{C03511B8-8C6B-41DB-B3BA-21E4AC9737FD}" srcOrd="0" destOrd="0" presId="urn:microsoft.com/office/officeart/2005/8/layout/default#1"/>
    <dgm:cxn modelId="{5AE3B7EA-E67C-48AA-954D-244B6546BDE3}" type="presParOf" srcId="{DAC3672C-4103-41A7-AA5B-9EE519700AE2}" destId="{48159119-926F-4EFB-8F88-DE530654A867}" srcOrd="0" destOrd="0" presId="urn:microsoft.com/office/officeart/2005/8/layout/default#1"/>
    <dgm:cxn modelId="{F6DADFE8-0DFA-4259-9A94-B45E9C203B60}" type="presParOf" srcId="{DAC3672C-4103-41A7-AA5B-9EE519700AE2}" destId="{28B33F68-C01F-42C1-908D-58191FB98142}" srcOrd="1" destOrd="0" presId="urn:microsoft.com/office/officeart/2005/8/layout/default#1"/>
    <dgm:cxn modelId="{6213FEE9-C0F2-4079-BAE0-AF3C7FF5D4C8}" type="presParOf" srcId="{DAC3672C-4103-41A7-AA5B-9EE519700AE2}" destId="{AD2D18D1-9C60-4B3F-962A-BC229E1B66EF}" srcOrd="2" destOrd="0" presId="urn:microsoft.com/office/officeart/2005/8/layout/default#1"/>
    <dgm:cxn modelId="{187F8DAF-6B8D-404B-927C-B76A301AEE8A}" type="presParOf" srcId="{DAC3672C-4103-41A7-AA5B-9EE519700AE2}" destId="{98744474-DF4D-4A81-B721-B814C18A68D5}" srcOrd="3" destOrd="0" presId="urn:microsoft.com/office/officeart/2005/8/layout/default#1"/>
    <dgm:cxn modelId="{73BC397C-0B9B-49DC-A9C8-D046B072E54D}" type="presParOf" srcId="{DAC3672C-4103-41A7-AA5B-9EE519700AE2}" destId="{C03511B8-8C6B-41DB-B3BA-21E4AC9737FD}" srcOrd="4" destOrd="0" presId="urn:microsoft.com/office/officeart/2005/8/layout/default#1"/>
    <dgm:cxn modelId="{239ACD63-B297-4470-B488-43705433D7C9}" type="presParOf" srcId="{DAC3672C-4103-41A7-AA5B-9EE519700AE2}" destId="{F8067530-608C-45DD-98C5-AE612C581A27}" srcOrd="5" destOrd="0" presId="urn:microsoft.com/office/officeart/2005/8/layout/default#1"/>
    <dgm:cxn modelId="{A8677781-D503-4DDA-B4EB-1E03D7C6C66A}" type="presParOf" srcId="{DAC3672C-4103-41A7-AA5B-9EE519700AE2}" destId="{8B72A5FD-28F5-4B21-AA3E-BB36306C48A0}" srcOrd="6" destOrd="0" presId="urn:microsoft.com/office/officeart/2005/8/layout/default#1"/>
    <dgm:cxn modelId="{0366632F-5CDB-4D97-83B1-8FE2BD02884D}" type="presParOf" srcId="{DAC3672C-4103-41A7-AA5B-9EE519700AE2}" destId="{2C76E7DE-3AD2-4D39-B6E1-F4EB01E1DF2C}" srcOrd="7" destOrd="0" presId="urn:microsoft.com/office/officeart/2005/8/layout/default#1"/>
    <dgm:cxn modelId="{C679AC7F-38BB-42F7-B1AA-516E978AD516}" type="presParOf" srcId="{DAC3672C-4103-41A7-AA5B-9EE519700AE2}" destId="{28EA5F4D-909A-4FB7-BCB4-840CEB3D34BF}" srcOrd="8" destOrd="0" presId="urn:microsoft.com/office/officeart/2005/8/layout/default#1"/>
    <dgm:cxn modelId="{E11C0564-56B5-40BB-9641-D178310FD50E}" type="presParOf" srcId="{DAC3672C-4103-41A7-AA5B-9EE519700AE2}" destId="{9ACFB149-2345-48AD-8CE9-4C88CF5E5759}" srcOrd="9" destOrd="0" presId="urn:microsoft.com/office/officeart/2005/8/layout/default#1"/>
    <dgm:cxn modelId="{349CE890-9C28-40F7-9418-7E6C8E2DB996}" type="presParOf" srcId="{DAC3672C-4103-41A7-AA5B-9EE519700AE2}" destId="{22F5E101-28AF-40CE-A1E8-90CD4D77F4CD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3E90C3-639B-451A-88AD-A70C2E6EEDE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C8383-1E3B-4AB7-BC84-8A56CEE620C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Трудоустройство и гарантии со стороны работодателя согласно Трудовому Кодексу 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C6838-2120-4E5A-AC63-220953E813D8}" type="parTrans" cxnId="{D67892CE-619C-4162-9E4F-75C87ADD0AB2}">
      <dgm:prSet/>
      <dgm:spPr/>
      <dgm:t>
        <a:bodyPr/>
        <a:lstStyle/>
        <a:p>
          <a:endParaRPr lang="ru-RU"/>
        </a:p>
      </dgm:t>
    </dgm:pt>
    <dgm:pt modelId="{46CDD431-4A1F-4680-B8B6-6D08F1B0E9C3}" type="sibTrans" cxnId="{D67892CE-619C-4162-9E4F-75C87ADD0AB2}">
      <dgm:prSet/>
      <dgm:spPr/>
      <dgm:t>
        <a:bodyPr/>
        <a:lstStyle/>
        <a:p>
          <a:endParaRPr lang="ru-RU"/>
        </a:p>
      </dgm:t>
    </dgm:pt>
    <dgm:pt modelId="{7F3395CD-4A66-4EE1-9B79-E16C9AC3601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 anchor="t" anchorCtr="0"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Возраст непосредственного руководителя – 31 год, первые молодые врачи уже переехали работать в </a:t>
          </a:r>
          <a:r>
            <a:rPr lang="ru-RU" sz="2400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Торопецкую</a:t>
          </a:r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8888CA-765B-41F7-90A3-AE2440F3B52E}" type="parTrans" cxnId="{721463B6-8204-4A13-A007-6439F9823210}">
      <dgm:prSet/>
      <dgm:spPr/>
      <dgm:t>
        <a:bodyPr/>
        <a:lstStyle/>
        <a:p>
          <a:endParaRPr lang="ru-RU"/>
        </a:p>
      </dgm:t>
    </dgm:pt>
    <dgm:pt modelId="{C482737A-4238-416A-A9D0-79750BFB8392}" type="sibTrans" cxnId="{721463B6-8204-4A13-A007-6439F9823210}">
      <dgm:prSet/>
      <dgm:spPr/>
      <dgm:t>
        <a:bodyPr/>
        <a:lstStyle/>
        <a:p>
          <a:endParaRPr lang="ru-RU"/>
        </a:p>
      </dgm:t>
    </dgm:pt>
    <dgm:pt modelId="{3FCADB79-7355-4F9F-9242-4F134FC26A2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Наставничество опытными врачами и поддержка со стороны руководства на всех этапах трудовой деятельности</a:t>
          </a:r>
          <a:endParaRPr lang="ru-RU" sz="2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EF88D0-ACAB-4F71-9714-F236149939DA}" type="parTrans" cxnId="{43109B9A-D3D5-44EC-BFF1-C0A40988F55D}">
      <dgm:prSet/>
      <dgm:spPr/>
      <dgm:t>
        <a:bodyPr/>
        <a:lstStyle/>
        <a:p>
          <a:endParaRPr lang="ru-RU"/>
        </a:p>
      </dgm:t>
    </dgm:pt>
    <dgm:pt modelId="{6D3BE6E6-F55A-4354-8AAE-7A055CC47C39}" type="sibTrans" cxnId="{43109B9A-D3D5-44EC-BFF1-C0A40988F55D}">
      <dgm:prSet/>
      <dgm:spPr/>
      <dgm:t>
        <a:bodyPr/>
        <a:lstStyle/>
        <a:p>
          <a:endParaRPr lang="ru-RU"/>
        </a:p>
      </dgm:t>
    </dgm:pt>
    <dgm:pt modelId="{63C9390E-A66E-4C0B-9CC8-0AD8DE03844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Организация праздников детям сотрудников 2 раза в год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B6E7AE-F806-4F5F-B600-9CE10DDAD37E}" type="parTrans" cxnId="{60DA41B0-FE6B-4F9B-AC79-1F2931CF2FFC}">
      <dgm:prSet/>
      <dgm:spPr/>
      <dgm:t>
        <a:bodyPr/>
        <a:lstStyle/>
        <a:p>
          <a:endParaRPr lang="ru-RU"/>
        </a:p>
      </dgm:t>
    </dgm:pt>
    <dgm:pt modelId="{AFEC9B92-C037-4D95-B073-0EC76B9D71D3}" type="sibTrans" cxnId="{60DA41B0-FE6B-4F9B-AC79-1F2931CF2FFC}">
      <dgm:prSet/>
      <dgm:spPr/>
      <dgm:t>
        <a:bodyPr/>
        <a:lstStyle/>
        <a:p>
          <a:endParaRPr lang="ru-RU"/>
        </a:p>
      </dgm:t>
    </dgm:pt>
    <dgm:pt modelId="{A60C57EB-3D82-4FB9-9B72-358A68F872A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Повышение квалификации за счет работодателя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F8C7D9-8140-475B-83AC-D2923B8D9F5A}" type="parTrans" cxnId="{FF89A2B1-860F-4FF6-8198-6B37A2BCB2C0}">
      <dgm:prSet/>
      <dgm:spPr/>
      <dgm:t>
        <a:bodyPr/>
        <a:lstStyle/>
        <a:p>
          <a:endParaRPr lang="ru-RU"/>
        </a:p>
      </dgm:t>
    </dgm:pt>
    <dgm:pt modelId="{7829F7E6-9592-407C-82E5-2FF34E6B18F3}" type="sibTrans" cxnId="{FF89A2B1-860F-4FF6-8198-6B37A2BCB2C0}">
      <dgm:prSet/>
      <dgm:spPr/>
      <dgm:t>
        <a:bodyPr/>
        <a:lstStyle/>
        <a:p>
          <a:endParaRPr lang="ru-RU"/>
        </a:p>
      </dgm:t>
    </dgm:pt>
    <dgm:pt modelId="{FFE7FE9B-8D49-4931-8722-79D4EFF86BFF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Технически оборудованное автоматизированное рабочее место с Медицинской информационной системой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EAF41A-F947-458E-8989-1E8DBE7CF763}" type="parTrans" cxnId="{05F209A0-A15A-429D-8C0B-5F89F36BF4FB}">
      <dgm:prSet/>
      <dgm:spPr/>
      <dgm:t>
        <a:bodyPr/>
        <a:lstStyle/>
        <a:p>
          <a:endParaRPr lang="ru-RU"/>
        </a:p>
      </dgm:t>
    </dgm:pt>
    <dgm:pt modelId="{E1CF9C18-DB47-416F-9B33-6A81C0C54D9E}" type="sibTrans" cxnId="{05F209A0-A15A-429D-8C0B-5F89F36BF4FB}">
      <dgm:prSet/>
      <dgm:spPr/>
      <dgm:t>
        <a:bodyPr/>
        <a:lstStyle/>
        <a:p>
          <a:endParaRPr lang="ru-RU"/>
        </a:p>
      </dgm:t>
    </dgm:pt>
    <dgm:pt modelId="{DD2703A5-EA9E-49AD-A4AA-38D9539BD555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Организованное место питания на рабочем месте 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83745-0159-43D0-B5C2-DEFDD91B60B3}" type="parTrans" cxnId="{2DB2FEB1-BA28-4616-9F21-73B80B88A6FE}">
      <dgm:prSet/>
      <dgm:spPr/>
      <dgm:t>
        <a:bodyPr/>
        <a:lstStyle/>
        <a:p>
          <a:endParaRPr lang="ru-RU"/>
        </a:p>
      </dgm:t>
    </dgm:pt>
    <dgm:pt modelId="{3DB01F52-AC8F-4F99-9D02-D09AD7509687}" type="sibTrans" cxnId="{2DB2FEB1-BA28-4616-9F21-73B80B88A6FE}">
      <dgm:prSet/>
      <dgm:spPr/>
      <dgm:t>
        <a:bodyPr/>
        <a:lstStyle/>
        <a:p>
          <a:endParaRPr lang="ru-RU"/>
        </a:p>
      </dgm:t>
    </dgm:pt>
    <dgm:pt modelId="{03499699-F235-4FFA-AC61-33020FFC219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Возможность профессионального развития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422CFA-E2E1-4EA5-801A-4A91239E3320}" type="parTrans" cxnId="{7D0B5B95-FCDF-4C02-B478-7FBB36251905}">
      <dgm:prSet/>
      <dgm:spPr/>
      <dgm:t>
        <a:bodyPr/>
        <a:lstStyle/>
        <a:p>
          <a:endParaRPr lang="ru-RU"/>
        </a:p>
      </dgm:t>
    </dgm:pt>
    <dgm:pt modelId="{9C69EF9A-E35B-48B9-9927-B5B4DF870314}" type="sibTrans" cxnId="{7D0B5B95-FCDF-4C02-B478-7FBB36251905}">
      <dgm:prSet/>
      <dgm:spPr/>
      <dgm:t>
        <a:bodyPr/>
        <a:lstStyle/>
        <a:p>
          <a:endParaRPr lang="ru-RU"/>
        </a:p>
      </dgm:t>
    </dgm:pt>
    <dgm:pt modelId="{EBDBDC1B-173A-4C6E-B928-8A8D3C4FD0B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Содействие в трудоустройстве и переезде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9220E9-0E00-495D-ABE0-189527184D5F}" type="parTrans" cxnId="{BADF9CE4-C739-4042-A6A9-150031EACD16}">
      <dgm:prSet/>
      <dgm:spPr/>
      <dgm:t>
        <a:bodyPr/>
        <a:lstStyle/>
        <a:p>
          <a:endParaRPr lang="ru-RU"/>
        </a:p>
      </dgm:t>
    </dgm:pt>
    <dgm:pt modelId="{037BBE23-AA3D-411B-9A4A-4CAACE2A1CE1}" type="sibTrans" cxnId="{BADF9CE4-C739-4042-A6A9-150031EACD16}">
      <dgm:prSet/>
      <dgm:spPr/>
      <dgm:t>
        <a:bodyPr/>
        <a:lstStyle/>
        <a:p>
          <a:endParaRPr lang="ru-RU"/>
        </a:p>
      </dgm:t>
    </dgm:pt>
    <dgm:pt modelId="{B2E67A70-834A-4513-BEBE-551CEEC08C12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Индивидуальный подход и поддержка в любых профессиональных и жизненных вопросах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452B11-50D7-4D0B-9759-B878C07AC724}" type="parTrans" cxnId="{8FAAD852-83A2-4AA7-A4CC-A02835BB78A8}">
      <dgm:prSet/>
      <dgm:spPr/>
      <dgm:t>
        <a:bodyPr/>
        <a:lstStyle/>
        <a:p>
          <a:endParaRPr lang="ru-RU"/>
        </a:p>
      </dgm:t>
    </dgm:pt>
    <dgm:pt modelId="{5380F4B6-76B2-473E-8F45-E4BBB59F8A3E}" type="sibTrans" cxnId="{8FAAD852-83A2-4AA7-A4CC-A02835BB78A8}">
      <dgm:prSet/>
      <dgm:spPr/>
      <dgm:t>
        <a:bodyPr/>
        <a:lstStyle/>
        <a:p>
          <a:endParaRPr lang="ru-RU"/>
        </a:p>
      </dgm:t>
    </dgm:pt>
    <dgm:pt modelId="{DAC3672C-4103-41A7-AA5B-9EE519700AE2}" type="pres">
      <dgm:prSet presAssocID="{7E3E90C3-639B-451A-88AD-A70C2E6EED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159119-926F-4EFB-8F88-DE530654A867}" type="pres">
      <dgm:prSet presAssocID="{3FCADB79-7355-4F9F-9242-4F134FC26A2B}" presName="node" presStyleLbl="node1" presStyleIdx="0" presStyleCnt="10" custScaleX="97495" custScaleY="45027" custLinFactNeighborX="80428" custLinFactNeighborY="571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8B33F68-C01F-42C1-908D-58191FB98142}" type="pres">
      <dgm:prSet presAssocID="{6D3BE6E6-F55A-4354-8AAE-7A055CC47C39}" presName="sibTrans" presStyleCnt="0"/>
      <dgm:spPr/>
    </dgm:pt>
    <dgm:pt modelId="{AD2D18D1-9C60-4B3F-962A-BC229E1B66EF}" type="pres">
      <dgm:prSet presAssocID="{7F3395CD-4A66-4EE1-9B79-E16C9AC36019}" presName="node" presStyleLbl="node1" presStyleIdx="1" presStyleCnt="10" custScaleX="84184" custScaleY="45936" custLinFactNeighborX="-21817" custLinFactNeighborY="-17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8744474-DF4D-4A81-B721-B814C18A68D5}" type="pres">
      <dgm:prSet presAssocID="{C482737A-4238-416A-A9D0-79750BFB8392}" presName="sibTrans" presStyleCnt="0"/>
      <dgm:spPr/>
    </dgm:pt>
    <dgm:pt modelId="{C03511B8-8C6B-41DB-B3BA-21E4AC9737FD}" type="pres">
      <dgm:prSet presAssocID="{582C8383-1E3B-4AB7-BC84-8A56CEE620CE}" presName="node" presStyleLbl="node1" presStyleIdx="2" presStyleCnt="10" custFlipHor="1" custScaleX="56031" custScaleY="58525" custLinFactX="-80092" custLinFactNeighborX="-100000" custLinFactNeighborY="316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F8067530-608C-45DD-98C5-AE612C581A27}" type="pres">
      <dgm:prSet presAssocID="{46CDD431-4A1F-4680-B8B6-6D08F1B0E9C3}" presName="sibTrans" presStyleCnt="0"/>
      <dgm:spPr/>
    </dgm:pt>
    <dgm:pt modelId="{9C6FC5EA-6170-4013-92B0-4B4242D5170F}" type="pres">
      <dgm:prSet presAssocID="{FFE7FE9B-8D49-4931-8722-79D4EFF86BFF}" presName="node" presStyleLbl="node1" presStyleIdx="3" presStyleCnt="10" custFlipHor="1" custScaleX="55329" custScaleY="84063" custLinFactNeighborX="-2754" custLinFactNeighborY="67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6CA45659-8D35-47B1-A69A-6E169D8D44D0}" type="pres">
      <dgm:prSet presAssocID="{E1CF9C18-DB47-416F-9B33-6A81C0C54D9E}" presName="sibTrans" presStyleCnt="0"/>
      <dgm:spPr/>
    </dgm:pt>
    <dgm:pt modelId="{461D02CD-39A5-44EA-8449-487E50BE52D1}" type="pres">
      <dgm:prSet presAssocID="{DD2703A5-EA9E-49AD-A4AA-38D9539BD555}" presName="node" presStyleLbl="node1" presStyleIdx="4" presStyleCnt="10" custFlipHor="1" custScaleX="52576" custScaleY="47437" custLinFactNeighborX="-54204" custLinFactNeighborY="80742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25230665-0961-445D-A49B-F5401FFE948D}" type="pres">
      <dgm:prSet presAssocID="{3DB01F52-AC8F-4F99-9D02-D09AD7509687}" presName="sibTrans" presStyleCnt="0"/>
      <dgm:spPr/>
    </dgm:pt>
    <dgm:pt modelId="{44EA8E47-B1D6-4F72-BA8E-78849135DF88}" type="pres">
      <dgm:prSet presAssocID="{63C9390E-A66E-4C0B-9CC8-0AD8DE038449}" presName="node" presStyleLbl="node1" presStyleIdx="5" presStyleCnt="10" custScaleX="56623" custScaleY="45632" custLinFactNeighborX="56189" custLinFactNeighborY="78326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E6ED1794-03F8-4A6F-BEA9-60DC1902BC5D}" type="pres">
      <dgm:prSet presAssocID="{AFEC9B92-C037-4D95-B073-0EC76B9D71D3}" presName="sibTrans" presStyleCnt="0"/>
      <dgm:spPr/>
    </dgm:pt>
    <dgm:pt modelId="{DD3EB2BF-1731-47CC-92FB-856377897874}" type="pres">
      <dgm:prSet presAssocID="{A60C57EB-3D82-4FB9-9B72-358A68F872AD}" presName="node" presStyleLbl="node1" presStyleIdx="6" presStyleCnt="10" custScaleX="48047" custScaleY="47760" custLinFactNeighborX="-6886" custLinFactNeighborY="-7204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36EA2150-6653-4EFB-8A50-C7C086318AE5}" type="pres">
      <dgm:prSet presAssocID="{7829F7E6-9592-407C-82E5-2FF34E6B18F3}" presName="sibTrans" presStyleCnt="0"/>
      <dgm:spPr/>
    </dgm:pt>
    <dgm:pt modelId="{773C31C3-2A39-45C9-B961-203E0E8E714D}" type="pres">
      <dgm:prSet presAssocID="{03499699-F235-4FFA-AC61-33020FFC2193}" presName="node" presStyleLbl="node1" presStyleIdx="7" presStyleCnt="10" custScaleX="53821" custScaleY="47397" custLinFactX="58407" custLinFactY="-75794" custLinFactNeighborX="100000" custLinFactNeighborY="-100000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8E429E34-51E7-42F4-99D9-ECDE973AFBF0}" type="pres">
      <dgm:prSet presAssocID="{9C69EF9A-E35B-48B9-9927-B5B4DF870314}" presName="sibTrans" presStyleCnt="0"/>
      <dgm:spPr/>
    </dgm:pt>
    <dgm:pt modelId="{55AF581D-05C2-4D7C-9E2B-69E5B3ABF3BD}" type="pres">
      <dgm:prSet presAssocID="{EBDBDC1B-173A-4C6E-B928-8A8D3C4FD0B3}" presName="node" presStyleLbl="node1" presStyleIdx="8" presStyleCnt="10" custScaleX="43374" custScaleY="58576" custLinFactNeighborX="23379" custLinFactNeighborY="-3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0A2B7-E15A-4CD1-A771-E9FC22896171}" type="pres">
      <dgm:prSet presAssocID="{037BBE23-AA3D-411B-9A4A-4CAACE2A1CE1}" presName="sibTrans" presStyleCnt="0"/>
      <dgm:spPr/>
    </dgm:pt>
    <dgm:pt modelId="{04631785-9996-4691-B52C-A22EF26CB7A6}" type="pres">
      <dgm:prSet presAssocID="{B2E67A70-834A-4513-BEBE-551CEEC08C12}" presName="node" presStyleLbl="node1" presStyleIdx="9" presStyleCnt="10" custScaleX="96759" custScaleY="45488" custLinFactNeighborX="-57712" custLinFactNeighborY="-641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D0B5B95-FCDF-4C02-B478-7FBB36251905}" srcId="{7E3E90C3-639B-451A-88AD-A70C2E6EEDEB}" destId="{03499699-F235-4FFA-AC61-33020FFC2193}" srcOrd="7" destOrd="0" parTransId="{16422CFA-E2E1-4EA5-801A-4A91239E3320}" sibTransId="{9C69EF9A-E35B-48B9-9927-B5B4DF870314}"/>
    <dgm:cxn modelId="{8DC8DA4D-F8F9-47C7-9F7F-441705C6DF1D}" type="presOf" srcId="{A60C57EB-3D82-4FB9-9B72-358A68F872AD}" destId="{DD3EB2BF-1731-47CC-92FB-856377897874}" srcOrd="0" destOrd="0" presId="urn:microsoft.com/office/officeart/2005/8/layout/default#1"/>
    <dgm:cxn modelId="{926F804F-28C7-4B0E-AC2B-C7CA68AA34F7}" type="presOf" srcId="{3FCADB79-7355-4F9F-9242-4F134FC26A2B}" destId="{48159119-926F-4EFB-8F88-DE530654A867}" srcOrd="0" destOrd="0" presId="urn:microsoft.com/office/officeart/2005/8/layout/default#1"/>
    <dgm:cxn modelId="{8FAAD852-83A2-4AA7-A4CC-A02835BB78A8}" srcId="{7E3E90C3-639B-451A-88AD-A70C2E6EEDEB}" destId="{B2E67A70-834A-4513-BEBE-551CEEC08C12}" srcOrd="9" destOrd="0" parTransId="{9B452B11-50D7-4D0B-9759-B878C07AC724}" sibTransId="{5380F4B6-76B2-473E-8F45-E4BBB59F8A3E}"/>
    <dgm:cxn modelId="{39F3E39F-A135-4636-979E-10FE6A8DB0FA}" type="presOf" srcId="{03499699-F235-4FFA-AC61-33020FFC2193}" destId="{773C31C3-2A39-45C9-B961-203E0E8E714D}" srcOrd="0" destOrd="0" presId="urn:microsoft.com/office/officeart/2005/8/layout/default#1"/>
    <dgm:cxn modelId="{AC140D27-20E7-4505-90D7-8A864CFD2C2F}" type="presOf" srcId="{63C9390E-A66E-4C0B-9CC8-0AD8DE038449}" destId="{44EA8E47-B1D6-4F72-BA8E-78849135DF88}" srcOrd="0" destOrd="0" presId="urn:microsoft.com/office/officeart/2005/8/layout/default#1"/>
    <dgm:cxn modelId="{BADF9CE4-C739-4042-A6A9-150031EACD16}" srcId="{7E3E90C3-639B-451A-88AD-A70C2E6EEDEB}" destId="{EBDBDC1B-173A-4C6E-B928-8A8D3C4FD0B3}" srcOrd="8" destOrd="0" parTransId="{D59220E9-0E00-495D-ABE0-189527184D5F}" sibTransId="{037BBE23-AA3D-411B-9A4A-4CAACE2A1CE1}"/>
    <dgm:cxn modelId="{721463B6-8204-4A13-A007-6439F9823210}" srcId="{7E3E90C3-639B-451A-88AD-A70C2E6EEDEB}" destId="{7F3395CD-4A66-4EE1-9B79-E16C9AC36019}" srcOrd="1" destOrd="0" parTransId="{768888CA-765B-41F7-90A3-AE2440F3B52E}" sibTransId="{C482737A-4238-416A-A9D0-79750BFB8392}"/>
    <dgm:cxn modelId="{9983F480-0988-41E3-AE69-DF48D04B30A3}" type="presOf" srcId="{EBDBDC1B-173A-4C6E-B928-8A8D3C4FD0B3}" destId="{55AF581D-05C2-4D7C-9E2B-69E5B3ABF3BD}" srcOrd="0" destOrd="0" presId="urn:microsoft.com/office/officeart/2005/8/layout/default#1"/>
    <dgm:cxn modelId="{D67892CE-619C-4162-9E4F-75C87ADD0AB2}" srcId="{7E3E90C3-639B-451A-88AD-A70C2E6EEDEB}" destId="{582C8383-1E3B-4AB7-BC84-8A56CEE620CE}" srcOrd="2" destOrd="0" parTransId="{45AC6838-2120-4E5A-AC63-220953E813D8}" sibTransId="{46CDD431-4A1F-4680-B8B6-6D08F1B0E9C3}"/>
    <dgm:cxn modelId="{43109B9A-D3D5-44EC-BFF1-C0A40988F55D}" srcId="{7E3E90C3-639B-451A-88AD-A70C2E6EEDEB}" destId="{3FCADB79-7355-4F9F-9242-4F134FC26A2B}" srcOrd="0" destOrd="0" parTransId="{CFEF88D0-ACAB-4F71-9714-F236149939DA}" sibTransId="{6D3BE6E6-F55A-4354-8AAE-7A055CC47C39}"/>
    <dgm:cxn modelId="{60DA41B0-FE6B-4F9B-AC79-1F2931CF2FFC}" srcId="{7E3E90C3-639B-451A-88AD-A70C2E6EEDEB}" destId="{63C9390E-A66E-4C0B-9CC8-0AD8DE038449}" srcOrd="5" destOrd="0" parTransId="{79B6E7AE-F806-4F5F-B600-9CE10DDAD37E}" sibTransId="{AFEC9B92-C037-4D95-B073-0EC76B9D71D3}"/>
    <dgm:cxn modelId="{2DB2FEB1-BA28-4616-9F21-73B80B88A6FE}" srcId="{7E3E90C3-639B-451A-88AD-A70C2E6EEDEB}" destId="{DD2703A5-EA9E-49AD-A4AA-38D9539BD555}" srcOrd="4" destOrd="0" parTransId="{48583745-0159-43D0-B5C2-DEFDD91B60B3}" sibTransId="{3DB01F52-AC8F-4F99-9D02-D09AD7509687}"/>
    <dgm:cxn modelId="{2DEB4CF3-5CC5-43C1-A40F-C2E5ADB45888}" type="presOf" srcId="{582C8383-1E3B-4AB7-BC84-8A56CEE620CE}" destId="{C03511B8-8C6B-41DB-B3BA-21E4AC9737FD}" srcOrd="0" destOrd="0" presId="urn:microsoft.com/office/officeart/2005/8/layout/default#1"/>
    <dgm:cxn modelId="{3723513B-C0A5-42C5-A62C-34ADDEC520DD}" type="presOf" srcId="{DD2703A5-EA9E-49AD-A4AA-38D9539BD555}" destId="{461D02CD-39A5-44EA-8449-487E50BE52D1}" srcOrd="0" destOrd="0" presId="urn:microsoft.com/office/officeart/2005/8/layout/default#1"/>
    <dgm:cxn modelId="{53CD723E-C049-4AD1-AF1C-044308DB8F42}" type="presOf" srcId="{7E3E90C3-639B-451A-88AD-A70C2E6EEDEB}" destId="{DAC3672C-4103-41A7-AA5B-9EE519700AE2}" srcOrd="0" destOrd="0" presId="urn:microsoft.com/office/officeart/2005/8/layout/default#1"/>
    <dgm:cxn modelId="{F64B4C5C-604B-4770-91CE-A0920971F7FC}" type="presOf" srcId="{B2E67A70-834A-4513-BEBE-551CEEC08C12}" destId="{04631785-9996-4691-B52C-A22EF26CB7A6}" srcOrd="0" destOrd="0" presId="urn:microsoft.com/office/officeart/2005/8/layout/default#1"/>
    <dgm:cxn modelId="{F3E8334F-26D8-4308-80D9-3107909A0A90}" type="presOf" srcId="{FFE7FE9B-8D49-4931-8722-79D4EFF86BFF}" destId="{9C6FC5EA-6170-4013-92B0-4B4242D5170F}" srcOrd="0" destOrd="0" presId="urn:microsoft.com/office/officeart/2005/8/layout/default#1"/>
    <dgm:cxn modelId="{05F209A0-A15A-429D-8C0B-5F89F36BF4FB}" srcId="{7E3E90C3-639B-451A-88AD-A70C2E6EEDEB}" destId="{FFE7FE9B-8D49-4931-8722-79D4EFF86BFF}" srcOrd="3" destOrd="0" parTransId="{5CEAF41A-F947-458E-8989-1E8DBE7CF763}" sibTransId="{E1CF9C18-DB47-416F-9B33-6A81C0C54D9E}"/>
    <dgm:cxn modelId="{FF89A2B1-860F-4FF6-8198-6B37A2BCB2C0}" srcId="{7E3E90C3-639B-451A-88AD-A70C2E6EEDEB}" destId="{A60C57EB-3D82-4FB9-9B72-358A68F872AD}" srcOrd="6" destOrd="0" parTransId="{5EF8C7D9-8140-475B-83AC-D2923B8D9F5A}" sibTransId="{7829F7E6-9592-407C-82E5-2FF34E6B18F3}"/>
    <dgm:cxn modelId="{B2B435A3-92D6-433C-BAB6-33E493A3B2F5}" type="presOf" srcId="{7F3395CD-4A66-4EE1-9B79-E16C9AC36019}" destId="{AD2D18D1-9C60-4B3F-962A-BC229E1B66EF}" srcOrd="0" destOrd="0" presId="urn:microsoft.com/office/officeart/2005/8/layout/default#1"/>
    <dgm:cxn modelId="{97ABDA1F-B208-4161-8317-7D9D252F3A42}" type="presParOf" srcId="{DAC3672C-4103-41A7-AA5B-9EE519700AE2}" destId="{48159119-926F-4EFB-8F88-DE530654A867}" srcOrd="0" destOrd="0" presId="urn:microsoft.com/office/officeart/2005/8/layout/default#1"/>
    <dgm:cxn modelId="{69D29209-2F98-4D9C-AB36-82BDAF66499B}" type="presParOf" srcId="{DAC3672C-4103-41A7-AA5B-9EE519700AE2}" destId="{28B33F68-C01F-42C1-908D-58191FB98142}" srcOrd="1" destOrd="0" presId="urn:microsoft.com/office/officeart/2005/8/layout/default#1"/>
    <dgm:cxn modelId="{87463E73-5426-4605-9EFF-5BD5A2CE7EE3}" type="presParOf" srcId="{DAC3672C-4103-41A7-AA5B-9EE519700AE2}" destId="{AD2D18D1-9C60-4B3F-962A-BC229E1B66EF}" srcOrd="2" destOrd="0" presId="urn:microsoft.com/office/officeart/2005/8/layout/default#1"/>
    <dgm:cxn modelId="{71787E9D-3344-4870-9980-8009D60BCAD5}" type="presParOf" srcId="{DAC3672C-4103-41A7-AA5B-9EE519700AE2}" destId="{98744474-DF4D-4A81-B721-B814C18A68D5}" srcOrd="3" destOrd="0" presId="urn:microsoft.com/office/officeart/2005/8/layout/default#1"/>
    <dgm:cxn modelId="{3B9E88FF-67C0-4FDE-A9CF-A54D49B03E0A}" type="presParOf" srcId="{DAC3672C-4103-41A7-AA5B-9EE519700AE2}" destId="{C03511B8-8C6B-41DB-B3BA-21E4AC9737FD}" srcOrd="4" destOrd="0" presId="urn:microsoft.com/office/officeart/2005/8/layout/default#1"/>
    <dgm:cxn modelId="{6F3C091A-2E84-4BF3-8546-F13B466909E8}" type="presParOf" srcId="{DAC3672C-4103-41A7-AA5B-9EE519700AE2}" destId="{F8067530-608C-45DD-98C5-AE612C581A27}" srcOrd="5" destOrd="0" presId="urn:microsoft.com/office/officeart/2005/8/layout/default#1"/>
    <dgm:cxn modelId="{0A67C6B7-518D-4CBB-8B19-1B46F096232E}" type="presParOf" srcId="{DAC3672C-4103-41A7-AA5B-9EE519700AE2}" destId="{9C6FC5EA-6170-4013-92B0-4B4242D5170F}" srcOrd="6" destOrd="0" presId="urn:microsoft.com/office/officeart/2005/8/layout/default#1"/>
    <dgm:cxn modelId="{D54D7B0D-0CB5-4521-A463-444C2B04583B}" type="presParOf" srcId="{DAC3672C-4103-41A7-AA5B-9EE519700AE2}" destId="{6CA45659-8D35-47B1-A69A-6E169D8D44D0}" srcOrd="7" destOrd="0" presId="urn:microsoft.com/office/officeart/2005/8/layout/default#1"/>
    <dgm:cxn modelId="{A68EF9B7-0598-4D90-9F7E-A79BAA258F93}" type="presParOf" srcId="{DAC3672C-4103-41A7-AA5B-9EE519700AE2}" destId="{461D02CD-39A5-44EA-8449-487E50BE52D1}" srcOrd="8" destOrd="0" presId="urn:microsoft.com/office/officeart/2005/8/layout/default#1"/>
    <dgm:cxn modelId="{C4A17647-252B-436C-84FB-EDF89514A3F3}" type="presParOf" srcId="{DAC3672C-4103-41A7-AA5B-9EE519700AE2}" destId="{25230665-0961-445D-A49B-F5401FFE948D}" srcOrd="9" destOrd="0" presId="urn:microsoft.com/office/officeart/2005/8/layout/default#1"/>
    <dgm:cxn modelId="{57E1F15A-BD27-43DB-A961-584FE3A60AFF}" type="presParOf" srcId="{DAC3672C-4103-41A7-AA5B-9EE519700AE2}" destId="{44EA8E47-B1D6-4F72-BA8E-78849135DF88}" srcOrd="10" destOrd="0" presId="urn:microsoft.com/office/officeart/2005/8/layout/default#1"/>
    <dgm:cxn modelId="{92AD52C9-840E-4ABE-9E3A-2F04D6BABF57}" type="presParOf" srcId="{DAC3672C-4103-41A7-AA5B-9EE519700AE2}" destId="{E6ED1794-03F8-4A6F-BEA9-60DC1902BC5D}" srcOrd="11" destOrd="0" presId="urn:microsoft.com/office/officeart/2005/8/layout/default#1"/>
    <dgm:cxn modelId="{0FCE2392-6E58-4126-BCFB-E1251B940702}" type="presParOf" srcId="{DAC3672C-4103-41A7-AA5B-9EE519700AE2}" destId="{DD3EB2BF-1731-47CC-92FB-856377897874}" srcOrd="12" destOrd="0" presId="urn:microsoft.com/office/officeart/2005/8/layout/default#1"/>
    <dgm:cxn modelId="{47DA7E41-CADA-4A4B-8817-45A7B997F91C}" type="presParOf" srcId="{DAC3672C-4103-41A7-AA5B-9EE519700AE2}" destId="{36EA2150-6653-4EFB-8A50-C7C086318AE5}" srcOrd="13" destOrd="0" presId="urn:microsoft.com/office/officeart/2005/8/layout/default#1"/>
    <dgm:cxn modelId="{40BBF841-DFCE-4A14-BC28-B85A1E66D1CF}" type="presParOf" srcId="{DAC3672C-4103-41A7-AA5B-9EE519700AE2}" destId="{773C31C3-2A39-45C9-B961-203E0E8E714D}" srcOrd="14" destOrd="0" presId="urn:microsoft.com/office/officeart/2005/8/layout/default#1"/>
    <dgm:cxn modelId="{123F654A-B849-4F06-9F6D-155CC193D5FC}" type="presParOf" srcId="{DAC3672C-4103-41A7-AA5B-9EE519700AE2}" destId="{8E429E34-51E7-42F4-99D9-ECDE973AFBF0}" srcOrd="15" destOrd="0" presId="urn:microsoft.com/office/officeart/2005/8/layout/default#1"/>
    <dgm:cxn modelId="{2B37FDF3-C671-4261-BDD0-351BFBABAB56}" type="presParOf" srcId="{DAC3672C-4103-41A7-AA5B-9EE519700AE2}" destId="{55AF581D-05C2-4D7C-9E2B-69E5B3ABF3BD}" srcOrd="16" destOrd="0" presId="urn:microsoft.com/office/officeart/2005/8/layout/default#1"/>
    <dgm:cxn modelId="{662CA049-8643-4536-830F-AD4811A829F5}" type="presParOf" srcId="{DAC3672C-4103-41A7-AA5B-9EE519700AE2}" destId="{C680A2B7-E15A-4CD1-A771-E9FC22896171}" srcOrd="17" destOrd="0" presId="urn:microsoft.com/office/officeart/2005/8/layout/default#1"/>
    <dgm:cxn modelId="{AD7C8FC3-4FBF-4ED8-AEC5-F7CE6BCBCA1A}" type="presParOf" srcId="{DAC3672C-4103-41A7-AA5B-9EE519700AE2}" destId="{04631785-9996-4691-B52C-A22EF26CB7A6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59119-926F-4EFB-8F88-DE530654A867}">
      <dsp:nvSpPr>
        <dsp:cNvPr id="0" name=""/>
        <dsp:cNvSpPr/>
      </dsp:nvSpPr>
      <dsp:spPr>
        <a:xfrm>
          <a:off x="3187166" y="0"/>
          <a:ext cx="3766133" cy="295652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социальные выплаты: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Молодым специалистам в течение 3-х лет в размере 10000 руб.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-медицинским работникам до 35 лет на селе в размере 7000 руб.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7166" y="0"/>
        <a:ext cx="3766133" cy="2956524"/>
      </dsp:txXfrm>
    </dsp:sp>
    <dsp:sp modelId="{AD2D18D1-9C60-4B3F-962A-BC229E1B66EF}">
      <dsp:nvSpPr>
        <dsp:cNvPr id="0" name=""/>
        <dsp:cNvSpPr/>
      </dsp:nvSpPr>
      <dsp:spPr>
        <a:xfrm>
          <a:off x="7497598" y="0"/>
          <a:ext cx="3904004" cy="29704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денежные компенсации: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За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найм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поднайм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жилого помещения в размере               7000 руб.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На оплату коммунальных услуг до 7000 руб.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97598" y="0"/>
        <a:ext cx="3904004" cy="2970436"/>
      </dsp:txXfrm>
    </dsp:sp>
    <dsp:sp modelId="{C03511B8-8C6B-41DB-B3BA-21E4AC9737FD}">
      <dsp:nvSpPr>
        <dsp:cNvPr id="0" name=""/>
        <dsp:cNvSpPr/>
      </dsp:nvSpPr>
      <dsp:spPr>
        <a:xfrm>
          <a:off x="385162" y="3232802"/>
          <a:ext cx="2461381" cy="171186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Предоставление служебного жилья 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5162" y="3232802"/>
        <a:ext cx="2461381" cy="1711865"/>
      </dsp:txXfrm>
    </dsp:sp>
    <dsp:sp modelId="{8B72A5FD-28F5-4B21-AA3E-BB36306C48A0}">
      <dsp:nvSpPr>
        <dsp:cNvPr id="0" name=""/>
        <dsp:cNvSpPr/>
      </dsp:nvSpPr>
      <dsp:spPr>
        <a:xfrm>
          <a:off x="2152106" y="5550265"/>
          <a:ext cx="10253717" cy="278030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Объем выплат из бюджета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Торопецкого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района  в 2021 году составил 506,7 тыс.руб. Меры социальной поддержки  получали 9 медицинских работников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При поддержке Президента РФ В.В. Путина и в рамках взаимодействия региональных властей и Газпрома предусмотрено строительство газопровода до г. Торопец до конца 2024 г.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u="sng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3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 2024 году планируется строительство нового здания </a:t>
          </a:r>
          <a:r>
            <a:rPr lang="ru-RU" sz="2300" b="1" u="sng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sz="23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300" b="1" u="sng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52106" y="5550265"/>
        <a:ext cx="10253717" cy="2780309"/>
      </dsp:txXfrm>
    </dsp:sp>
    <dsp:sp modelId="{28EA5F4D-909A-4FB7-BCB4-840CEB3D34BF}">
      <dsp:nvSpPr>
        <dsp:cNvPr id="0" name=""/>
        <dsp:cNvSpPr/>
      </dsp:nvSpPr>
      <dsp:spPr>
        <a:xfrm>
          <a:off x="11961971" y="3286565"/>
          <a:ext cx="2281262" cy="174007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Внеочередное предоставление места детям в дошкольном учреждении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61971" y="3286565"/>
        <a:ext cx="2281262" cy="1740079"/>
      </dsp:txXfrm>
    </dsp:sp>
    <dsp:sp modelId="{22F5E101-28AF-40CE-A1E8-90CD4D77F4CD}">
      <dsp:nvSpPr>
        <dsp:cNvPr id="0" name=""/>
        <dsp:cNvSpPr/>
      </dsp:nvSpPr>
      <dsp:spPr>
        <a:xfrm>
          <a:off x="3738978" y="3289713"/>
          <a:ext cx="7207040" cy="174007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Единовременная компенсационная выплата 1 млн. руб. в рамках Программы «Земский доктор»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8978" y="3289713"/>
        <a:ext cx="7207040" cy="17400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59119-926F-4EFB-8F88-DE530654A867}">
      <dsp:nvSpPr>
        <dsp:cNvPr id="0" name=""/>
        <dsp:cNvSpPr/>
      </dsp:nvSpPr>
      <dsp:spPr>
        <a:xfrm>
          <a:off x="4559830" y="2312030"/>
          <a:ext cx="5519733" cy="1529537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Наставничество опытными врачами и поддержка со стороны руководства на всех этапах трудовой деятельности</a:t>
          </a:r>
          <a:endParaRPr lang="ru-RU" sz="24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34496" y="2386696"/>
        <a:ext cx="5370401" cy="1380205"/>
      </dsp:txXfrm>
    </dsp:sp>
    <dsp:sp modelId="{AD2D18D1-9C60-4B3F-962A-BC229E1B66EF}">
      <dsp:nvSpPr>
        <dsp:cNvPr id="0" name=""/>
        <dsp:cNvSpPr/>
      </dsp:nvSpPr>
      <dsp:spPr>
        <a:xfrm>
          <a:off x="4857062" y="298821"/>
          <a:ext cx="4766123" cy="1560415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Возраст непосредственного руководителя – 31 год, первые молодые врачи уже переехали работать в </a:t>
          </a:r>
          <a:r>
            <a:rPr lang="ru-RU" sz="24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Торопецкую</a:t>
          </a: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33235" y="374994"/>
        <a:ext cx="4613777" cy="1408069"/>
      </dsp:txXfrm>
    </dsp:sp>
    <dsp:sp modelId="{C03511B8-8C6B-41DB-B3BA-21E4AC9737FD}">
      <dsp:nvSpPr>
        <dsp:cNvPr id="0" name=""/>
        <dsp:cNvSpPr/>
      </dsp:nvSpPr>
      <dsp:spPr>
        <a:xfrm flipH="1">
          <a:off x="1228515" y="153551"/>
          <a:ext cx="3172225" cy="1988055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Трудоустройство и гарантии со стороны работодателя согласно Трудовому Кодексу 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25564" y="153551"/>
        <a:ext cx="3075176" cy="1988055"/>
      </dsp:txXfrm>
    </dsp:sp>
    <dsp:sp modelId="{9C6FC5EA-6170-4013-92B0-4B4242D5170F}">
      <dsp:nvSpPr>
        <dsp:cNvPr id="0" name=""/>
        <dsp:cNvSpPr/>
      </dsp:nvSpPr>
      <dsp:spPr>
        <a:xfrm flipH="1">
          <a:off x="278874" y="2699303"/>
          <a:ext cx="3132481" cy="2855563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Технически оборудованное автоматизированное рабочее место с Медицинской информационной системой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8271" y="2699303"/>
        <a:ext cx="2993084" cy="2855563"/>
      </dsp:txXfrm>
    </dsp:sp>
    <dsp:sp modelId="{461D02CD-39A5-44EA-8449-487E50BE52D1}">
      <dsp:nvSpPr>
        <dsp:cNvPr id="0" name=""/>
        <dsp:cNvSpPr/>
      </dsp:nvSpPr>
      <dsp:spPr>
        <a:xfrm flipH="1">
          <a:off x="1064641" y="6061859"/>
          <a:ext cx="2976619" cy="1611403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Организованное место питания на рабочем месте 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3303" y="6061859"/>
        <a:ext cx="2897957" cy="1611403"/>
      </dsp:txXfrm>
    </dsp:sp>
    <dsp:sp modelId="{44EA8E47-B1D6-4F72-BA8E-78849135DF88}">
      <dsp:nvSpPr>
        <dsp:cNvPr id="0" name=""/>
        <dsp:cNvSpPr/>
      </dsp:nvSpPr>
      <dsp:spPr>
        <a:xfrm>
          <a:off x="10857376" y="6010446"/>
          <a:ext cx="3205742" cy="1550088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Организация праздников детям сотрудников 2 раза в год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857376" y="6010446"/>
        <a:ext cx="3130073" cy="1550088"/>
      </dsp:txXfrm>
    </dsp:sp>
    <dsp:sp modelId="{DD3EB2BF-1731-47CC-92FB-856377897874}">
      <dsp:nvSpPr>
        <dsp:cNvPr id="0" name=""/>
        <dsp:cNvSpPr/>
      </dsp:nvSpPr>
      <dsp:spPr>
        <a:xfrm>
          <a:off x="11058248" y="3068906"/>
          <a:ext cx="2720207" cy="1622375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Повышение квалификации за счет работодателя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058248" y="3068906"/>
        <a:ext cx="2641009" cy="1622375"/>
      </dsp:txXfrm>
    </dsp:sp>
    <dsp:sp modelId="{773C31C3-2A39-45C9-B961-203E0E8E714D}">
      <dsp:nvSpPr>
        <dsp:cNvPr id="0" name=""/>
        <dsp:cNvSpPr/>
      </dsp:nvSpPr>
      <dsp:spPr>
        <a:xfrm>
          <a:off x="10213289" y="337013"/>
          <a:ext cx="3047105" cy="1610044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Возможность профессионального развития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213289" y="337013"/>
        <a:ext cx="2968509" cy="1610044"/>
      </dsp:txXfrm>
    </dsp:sp>
    <dsp:sp modelId="{55AF581D-05C2-4D7C-9E2B-69E5B3ABF3BD}">
      <dsp:nvSpPr>
        <dsp:cNvPr id="0" name=""/>
        <dsp:cNvSpPr/>
      </dsp:nvSpPr>
      <dsp:spPr>
        <a:xfrm>
          <a:off x="6181866" y="6003149"/>
          <a:ext cx="2455642" cy="198978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Содействие в трудоустройстве и переезде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81866" y="6003149"/>
        <a:ext cx="2455642" cy="1989787"/>
      </dsp:txXfrm>
    </dsp:sp>
    <dsp:sp modelId="{04631785-9996-4691-B52C-A22EF26CB7A6}">
      <dsp:nvSpPr>
        <dsp:cNvPr id="0" name=""/>
        <dsp:cNvSpPr/>
      </dsp:nvSpPr>
      <dsp:spPr>
        <a:xfrm>
          <a:off x="4612653" y="4162758"/>
          <a:ext cx="5478063" cy="1545196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Индивидуальный подход и поддержка в любых профессиональных и жизненных вопросах</a:t>
          </a:r>
          <a:endParaRPr lang="ru-RU" sz="23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88083" y="4238188"/>
        <a:ext cx="5327203" cy="1394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7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r">
              <a:defRPr sz="1300"/>
            </a:lvl1pPr>
          </a:lstStyle>
          <a:p>
            <a:pPr rtl="0"/>
            <a:fld id="{45780F96-9F63-46DC-89B9-1EB316A4C3F1}" type="datetime1">
              <a:rPr lang="ru-RU" smtClean="0"/>
              <a:pPr rtl="0"/>
              <a:t>10.06.2022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7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r">
              <a:defRPr sz="1300"/>
            </a:lvl1pPr>
          </a:lstStyle>
          <a:p>
            <a:pPr rtl="0"/>
            <a:fld id="{B828588A-5C4E-401A-AECC-B6F63A9DE96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597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r">
              <a:defRPr sz="1300"/>
            </a:lvl1pPr>
          </a:lstStyle>
          <a:p>
            <a:fld id="{01B57270-FB13-43BF-B9A8-12255E8CEF6B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643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4" tIns="47787" rIns="95574" bIns="47787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5574" tIns="47787" rIns="95574" bIns="47787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597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r">
              <a:defRPr sz="1300"/>
            </a:lvl1pPr>
          </a:lstStyle>
          <a:p>
            <a:pPr rtl="0"/>
            <a:fld id="{77542409-6A04-4DC6-AC3A-D3758287A8F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9315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38633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57948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77264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96581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15896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35212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54529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107993" y="108751"/>
            <a:ext cx="14903360" cy="1043332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1908" y="4989513"/>
            <a:ext cx="10583545" cy="2494756"/>
          </a:xfrm>
        </p:spPr>
        <p:txBody>
          <a:bodyPr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7418" indent="0" algn="ctr">
              <a:buNone/>
            </a:lvl2pPr>
            <a:lvl3pPr marL="1474836" indent="0" algn="ctr">
              <a:buNone/>
            </a:lvl3pPr>
            <a:lvl4pPr marL="2212254" indent="0" algn="ctr">
              <a:buNone/>
            </a:lvl4pPr>
            <a:lvl5pPr marL="2949672" indent="0" algn="ctr">
              <a:buNone/>
            </a:lvl5pPr>
            <a:lvl6pPr marL="3687089" indent="0" algn="ctr">
              <a:buNone/>
            </a:lvl6pPr>
            <a:lvl7pPr marL="4424507" indent="0" algn="ctr">
              <a:buNone/>
            </a:lvl7pPr>
            <a:lvl8pPr marL="5161925" indent="0" algn="ctr">
              <a:buNone/>
            </a:lvl8pPr>
            <a:lvl9pPr marL="589934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Добавить нижний колонтитул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9A5816D7-048E-4425-95B9-31101A82C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055" y="2259504"/>
            <a:ext cx="14916861" cy="23811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04055" y="2177525"/>
            <a:ext cx="14916861" cy="18798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04055" y="4640679"/>
            <a:ext cx="14916861" cy="17232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5968" y="2347788"/>
            <a:ext cx="13607415" cy="229181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1529" y="428174"/>
            <a:ext cx="3326257" cy="912269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11935" y="428172"/>
            <a:ext cx="9197605" cy="912269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030940" y="10335419"/>
            <a:ext cx="11339833" cy="35639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511935" y="2257161"/>
            <a:ext cx="12851448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107993" y="108751"/>
            <a:ext cx="14903360" cy="1043332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324" y="1484975"/>
            <a:ext cx="12851448" cy="2123513"/>
          </a:xfrm>
        </p:spPr>
        <p:txBody>
          <a:bodyPr anchor="b" anchorCtr="0"/>
          <a:lstStyle>
            <a:lvl1pPr algn="l">
              <a:buNone/>
              <a:defRPr sz="65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324" y="3972306"/>
            <a:ext cx="12851448" cy="2086388"/>
          </a:xfrm>
        </p:spPr>
        <p:txBody>
          <a:bodyPr anchor="t" anchorCtr="0"/>
          <a:lstStyle>
            <a:lvl1pPr marL="0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22943" y="9622631"/>
            <a:ext cx="6614716" cy="712788"/>
          </a:xfrm>
        </p:spPr>
        <p:txBody>
          <a:bodyPr/>
          <a:lstStyle/>
          <a:p>
            <a:r>
              <a:rPr lang="ru-RU" smtClean="0"/>
              <a:t>Добавить нижний колонтитул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114771" y="3705544"/>
            <a:ext cx="14903597" cy="14255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14332" y="3650426"/>
            <a:ext cx="14904037" cy="7127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12943" y="3849053"/>
            <a:ext cx="14905425" cy="7127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41909" y="9679654"/>
            <a:ext cx="755968" cy="712788"/>
          </a:xfrm>
        </p:spPr>
        <p:txBody>
          <a:bodyPr/>
          <a:lstStyle/>
          <a:p>
            <a:fld id="{9A5816D7-048E-4425-95B9-31101A82C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511935" y="2257161"/>
            <a:ext cx="6198934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58149" y="2257161"/>
            <a:ext cx="6198934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425692"/>
            <a:ext cx="12851448" cy="178196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1935" y="2257161"/>
            <a:ext cx="6173735" cy="1187979"/>
          </a:xfrm>
          <a:noFill/>
          <a:ln w="12700" cap="sq" cmpd="sng" algn="ctr">
            <a:noFill/>
            <a:prstDash val="solid"/>
          </a:ln>
        </p:spPr>
        <p:txBody>
          <a:bodyPr lIns="147484" anchor="b" anchorCtr="0">
            <a:noAutofit/>
          </a:bodyPr>
          <a:lstStyle>
            <a:lvl1pPr marL="0" indent="0">
              <a:buNone/>
              <a:defRPr sz="39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189648" y="2257161"/>
            <a:ext cx="6173735" cy="1187979"/>
          </a:xfrm>
          <a:noFill/>
          <a:ln w="12700" cap="sq" cmpd="sng" algn="ctr">
            <a:noFill/>
            <a:prstDash val="solid"/>
          </a:ln>
        </p:spPr>
        <p:txBody>
          <a:bodyPr lIns="147484" anchor="b" anchorCtr="0">
            <a:noAutofit/>
          </a:bodyPr>
          <a:lstStyle>
            <a:lvl1pPr marL="0" indent="0">
              <a:buNone/>
              <a:defRPr sz="39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511935" y="3504539"/>
            <a:ext cx="6173735" cy="6058694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8189648" y="3504539"/>
            <a:ext cx="6173735" cy="6058694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105836" y="108750"/>
            <a:ext cx="14903360" cy="1043520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425692"/>
            <a:ext cx="12851448" cy="1781969"/>
          </a:xfrm>
        </p:spPr>
        <p:txBody>
          <a:bodyPr anchor="b" anchorCtr="0"/>
          <a:lstStyle>
            <a:lvl1pPr algn="l">
              <a:buNone/>
              <a:defRPr sz="6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1935" y="2494757"/>
            <a:ext cx="3149865" cy="7009077"/>
          </a:xfrm>
        </p:spPr>
        <p:txBody>
          <a:bodyPr/>
          <a:lstStyle>
            <a:lvl1pPr marL="0" indent="0">
              <a:buNone/>
              <a:defRPr sz="29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4913789" y="2494757"/>
            <a:ext cx="9449594" cy="7009077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7640094"/>
            <a:ext cx="12095480" cy="814262"/>
          </a:xfrm>
        </p:spPr>
        <p:txBody>
          <a:bodyPr anchor="ctr">
            <a:noAutofit/>
          </a:bodyPr>
          <a:lstStyle>
            <a:lvl1pPr algn="l">
              <a:buNone/>
              <a:defRPr sz="4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11935" y="8490193"/>
            <a:ext cx="12095480" cy="1069181"/>
          </a:xfrm>
        </p:spPr>
        <p:txBody>
          <a:bodyPr/>
          <a:lstStyle>
            <a:lvl1pPr marL="0" indent="0">
              <a:buFontTx/>
              <a:buNone/>
              <a:defRPr sz="2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1935" y="9622631"/>
            <a:ext cx="6425724" cy="712788"/>
          </a:xfrm>
        </p:spPr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41909" y="9679654"/>
            <a:ext cx="755968" cy="712788"/>
          </a:xfrm>
        </p:spPr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12944" y="7301792"/>
            <a:ext cx="14892560" cy="14255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13277" y="7250219"/>
            <a:ext cx="14892227" cy="7127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13280" y="7441590"/>
            <a:ext cx="14892224" cy="7609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46" y="103949"/>
            <a:ext cx="14884347" cy="71427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5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105836" y="108750"/>
            <a:ext cx="14903360" cy="1043520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511935" y="428168"/>
            <a:ext cx="12851448" cy="1781969"/>
          </a:xfrm>
          <a:prstGeom prst="rect">
            <a:avLst/>
          </a:prstGeom>
        </p:spPr>
        <p:txBody>
          <a:bodyPr lIns="147484" tIns="73742" rIns="147484" bIns="147484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511935" y="2257161"/>
            <a:ext cx="12851448" cy="7127875"/>
          </a:xfrm>
          <a:prstGeom prst="rect">
            <a:avLst/>
          </a:prstGeom>
        </p:spPr>
        <p:txBody>
          <a:bodyPr lIns="147484" tIns="73742" rIns="147484" bIns="7374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0205561" y="9652331"/>
            <a:ext cx="4094824" cy="742487"/>
          </a:xfrm>
          <a:prstGeom prst="rect">
            <a:avLst/>
          </a:prstGeom>
        </p:spPr>
        <p:txBody>
          <a:bodyPr lIns="147484" tIns="73742" rIns="147484" bIns="73742" anchor="ctr" anchorCtr="0"/>
          <a:lstStyle>
            <a:lvl1pPr algn="r" eaLnBrk="1" latinLnBrk="0" hangingPunct="1">
              <a:defRPr kumimoji="0" sz="2300">
                <a:solidFill>
                  <a:schemeClr val="tx2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511935" y="9622631"/>
            <a:ext cx="6551718" cy="712788"/>
          </a:xfrm>
          <a:prstGeom prst="rect">
            <a:avLst/>
          </a:prstGeom>
        </p:spPr>
        <p:txBody>
          <a:bodyPr lIns="147484" tIns="73742" rIns="147484" bIns="73742" anchor="ctr" anchorCtr="0"/>
          <a:lstStyle>
            <a:lvl1pPr eaLnBrk="1" latinLnBrk="0" hangingPunct="1">
              <a:defRPr kumimoji="0" sz="2300">
                <a:solidFill>
                  <a:schemeClr val="tx2"/>
                </a:solidFill>
              </a:defRPr>
            </a:lvl1pPr>
          </a:lstStyle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241909" y="9682030"/>
            <a:ext cx="755968" cy="71278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23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" y="10335419"/>
            <a:ext cx="1859680" cy="356394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rtl="0"/>
            <a:endParaRPr lang="ru-RU" sz="230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55" r:id="rId1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6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42451" indent="-442451" algn="l" rtl="0" eaLnBrk="1" latinLnBrk="0" hangingPunct="1">
        <a:spcBef>
          <a:spcPts val="935"/>
        </a:spcBef>
        <a:buClr>
          <a:schemeClr val="accent1"/>
        </a:buClr>
        <a:buSzPct val="85000"/>
        <a:buFont typeface="Wingdings 2"/>
        <a:buChar char=""/>
        <a:defRPr kumimoji="0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884901" indent="-368709" algn="l" rtl="0" eaLnBrk="1" latinLnBrk="0" hangingPunct="1">
        <a:spcBef>
          <a:spcPts val="597"/>
        </a:spcBef>
        <a:buClr>
          <a:schemeClr val="accent2"/>
        </a:buClr>
        <a:buSzPct val="85000"/>
        <a:buFont typeface="Wingdings 2"/>
        <a:buChar char="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327352" indent="-368709" algn="l" rtl="0" eaLnBrk="1" latinLnBrk="0" hangingPunct="1">
        <a:spcBef>
          <a:spcPts val="597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9803" indent="-368709" algn="l" rtl="0" eaLnBrk="1" latinLnBrk="0" hangingPunct="1">
        <a:spcBef>
          <a:spcPts val="597"/>
        </a:spcBef>
        <a:buClr>
          <a:schemeClr val="accent3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2254" indent="-368709" algn="l" rtl="0" eaLnBrk="1" latinLnBrk="0" hangingPunct="1">
        <a:spcBef>
          <a:spcPts val="597"/>
        </a:spcBef>
        <a:buClr>
          <a:schemeClr val="accent3"/>
        </a:buClr>
        <a:buFontTx/>
        <a:buChar char="o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654704" indent="-368709" algn="l" rtl="0" eaLnBrk="1" latinLnBrk="0" hangingPunct="1">
        <a:spcBef>
          <a:spcPts val="597"/>
        </a:spcBef>
        <a:buClr>
          <a:schemeClr val="accent3"/>
        </a:buClr>
        <a:buChar char="•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97155" indent="-368709" algn="l" rtl="0" eaLnBrk="1" latinLnBrk="0" hangingPunct="1">
        <a:spcBef>
          <a:spcPts val="597"/>
        </a:spcBef>
        <a:buClr>
          <a:schemeClr val="accent2"/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3539606" indent="-368709" algn="l" rtl="0" eaLnBrk="1" latinLnBrk="0" hangingPunct="1">
        <a:spcBef>
          <a:spcPts val="597"/>
        </a:spcBef>
        <a:buClr>
          <a:schemeClr val="accent1">
            <a:tint val="60000"/>
          </a:schemeClr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57" indent="-368709" algn="l" rtl="0" eaLnBrk="1" latinLnBrk="0" hangingPunct="1">
        <a:spcBef>
          <a:spcPts val="597"/>
        </a:spcBef>
        <a:buClr>
          <a:schemeClr val="accent2">
            <a:tint val="60000"/>
          </a:schemeClr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3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748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12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49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87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24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161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99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Добро пожаловать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 err="1" smtClean="0">
                <a:solidFill>
                  <a:srgbClr val="002060"/>
                </a:solidFill>
              </a:rPr>
              <a:t>Торопецкую</a:t>
            </a:r>
            <a:r>
              <a:rPr lang="ru-RU" dirty="0" smtClean="0">
                <a:solidFill>
                  <a:srgbClr val="002060"/>
                </a:solidFill>
              </a:rPr>
              <a:t> землю!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4989512"/>
            <a:ext cx="14917003" cy="51764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Заместитель Главы администрации  </a:t>
            </a:r>
            <a:r>
              <a:rPr lang="ru-RU" dirty="0" err="1" smtClean="0"/>
              <a:t>Торопецкого</a:t>
            </a:r>
            <a:r>
              <a:rPr lang="ru-RU" dirty="0" smtClean="0"/>
              <a:t> района по социальным вопросам </a:t>
            </a:r>
          </a:p>
          <a:p>
            <a:r>
              <a:rPr lang="ru-RU" dirty="0" err="1" smtClean="0"/>
              <a:t>Волосюк</a:t>
            </a:r>
            <a:r>
              <a:rPr lang="ru-RU" dirty="0" smtClean="0"/>
              <a:t> Галина Владимировна </a:t>
            </a:r>
          </a:p>
          <a:p>
            <a:r>
              <a:rPr lang="en-US" dirty="0" smtClean="0"/>
              <a:t>t.vgv.66@mail.ru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Заместитель главного врача по поликлинической работе </a:t>
            </a:r>
          </a:p>
          <a:p>
            <a:r>
              <a:rPr lang="ru-RU" dirty="0" smtClean="0"/>
              <a:t>ГБУЗ ТО «</a:t>
            </a:r>
            <a:r>
              <a:rPr lang="ru-RU" dirty="0" err="1" smtClean="0"/>
              <a:t>Торопецкая</a:t>
            </a:r>
            <a:r>
              <a:rPr lang="ru-RU" dirty="0" smtClean="0"/>
              <a:t> ЦРБ» </a:t>
            </a:r>
          </a:p>
          <a:p>
            <a:r>
              <a:rPr lang="ru-RU" dirty="0" smtClean="0"/>
              <a:t>Валиев Тимур Михайлович </a:t>
            </a:r>
          </a:p>
          <a:p>
            <a:r>
              <a:rPr lang="ru-RU" dirty="0" smtClean="0"/>
              <a:t>8-904-008-97-21, </a:t>
            </a:r>
            <a:r>
              <a:rPr lang="en-US" dirty="0" smtClean="0"/>
              <a:t>t.m.valiev@yandex.ru</a:t>
            </a:r>
            <a:endParaRPr lang="ru-RU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7103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04687128"/>
              </p:ext>
            </p:extLst>
          </p:nvPr>
        </p:nvGraphicFramePr>
        <p:xfrm>
          <a:off x="300251" y="2257425"/>
          <a:ext cx="14603104" cy="8251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C:\Users\One_64\Desktop\imag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1504" y="428168"/>
            <a:ext cx="12561878" cy="1131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специалистов на уровне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  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3" y="240506"/>
            <a:ext cx="1109749" cy="13591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58478" y="406713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Ждем вас на древней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земле!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167" y="7837238"/>
            <a:ext cx="3817379" cy="266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60" y="4670417"/>
            <a:ext cx="4073329" cy="295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50070" y="4704250"/>
            <a:ext cx="4462216" cy="271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 descr="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One_64\Downloads\%D1%84%D0%BE%D1%82%D0%BE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7700" y="7991629"/>
            <a:ext cx="4115312" cy="245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2" y="1661174"/>
            <a:ext cx="4566314" cy="275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26" y="7804218"/>
            <a:ext cx="3575596" cy="268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32" y="4716571"/>
            <a:ext cx="537592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49" y="1307144"/>
            <a:ext cx="4680520" cy="312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54" y="1908901"/>
            <a:ext cx="4369286" cy="240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326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Торопец и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Тверской области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3" y="2580640"/>
            <a:ext cx="14763994" cy="75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03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Торопец и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Тверской области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6562" y="1490925"/>
            <a:ext cx="87185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Торо́пец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Торопецкого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Тверской области, расположен в западной части области на железнодорожной линии Бологое – Великие Луки и на федеральной трассе М9 Москва – Рига.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сочетает в себе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разумную близость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отдаленность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крупных городов и транспортных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 г. Торопец около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370 км до Москвы, 180 км до Ржевского мемориала Советскому солдату, приблизительно по 300 км до городов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Тверь, Псков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Смоленск, Великий Новгород,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Витебск,  около 100 км до г. Великие Луки с населением более 110 тыс. чел. и соответствующей инфраструктурой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Железнодорожное сообщение осуществляется 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 Псковской обл., до г. Бологое Тверской обл. с пересадкой на Санкт-Петербург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км от Торопца располагается станция Старая Торопа на железной дороге Москва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Район имеет выраженный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массив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обилием хвойных пород.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черте и возле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расположены несколько озер,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250 –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238" y="5953213"/>
            <a:ext cx="1427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pp.userapi.com/c242/v242615/4fb/NxVEQvQNj_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6968402"/>
            <a:ext cx="11093450" cy="3424238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13" y="1538247"/>
            <a:ext cx="5759450" cy="347925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0874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pbs.twimg.com/media/DUFofT5WAAIJ86A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6570057"/>
            <a:ext cx="2594222" cy="17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prx.livejournal.net/66b225cd7ba17cde33497c3778ff6b9487afa647/_HFfmnZIrMO_i6WKNXViaCRy8ugPKv1jrpcIVhJ_0YNIEEDdz7PG8ft_5yX8mH6kacZsk9_j1QEbbmIPcWd5jUp4C0YHRK6ebJkGYakch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852" y="3541450"/>
            <a:ext cx="3465511" cy="22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52844"/>
            <a:ext cx="2123072" cy="26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Историческая справка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8612" y="1709636"/>
            <a:ext cx="14115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город упомянут в историческом источнике - Лаврентьевской летописи в 1074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этом в летописном тексте говорится 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торопечанине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преподобном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Исаакии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Печерском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археологические исследования подтверждают сведения о существовании крупного поселения на месте Торопца уже в VIII в. Возникновение города связано с торговыми путями «из Варяг в греки». Исторический центр Торопца — это так называемый Красный вал, остров между двумя рукавами Торопы.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город впервые упоминается в документах под 1168 годом как центр самостоятельного Торопецкого княжества (к XII веку относятся сохранившиеся в центре города древние валы, насыпанные, по всей вероятности, первым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князем Мстиславом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Ростиславичем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Храбрым — сыном смоленского князя Ростислава). Княжество было небольшим и находилось между рекой Торопой и верхним течением Западной Двины, гранича с землями смоленскими, новгородскими и полоцкими.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08203" y="3830004"/>
            <a:ext cx="9137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XVI—XVII веках возрастает роль Торопца как значительного торгово-ремесленного центра на западных рубежах русского государства. С XVIII века здесь активно развивалось кожевенное ремесло. С 1708 года город вошёл в состав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Ингерманландской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губернии (с 1710 года называвшейся Санкт-Петербургской), с 1719 года входит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Великолукскую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провинцию Петербургской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4510" y="5144588"/>
            <a:ext cx="8669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1778 году императрица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собственноручно утвердила новый генеральный план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Торопца. Затем в 1781 г. утверждается герб города.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41261" y="5940541"/>
            <a:ext cx="8939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 г. Торопец – уездный город Псковской губернии.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1897 году в Торопце проживало 7556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жителей, было 1136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зданий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каменных – 96, церквей - 18, все каменные.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строительства в 1905—1907 годах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 железной дороги Бологое — Полоцк Торопец стал центром торговли лесоматериалами.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63855" y="7262569"/>
            <a:ext cx="11280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28—30 октября (10—12 ноября) 1917 года в Торопце была установлена Советская власть.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 года Торопец числится в составе Калининской области РСФСР. С 29 августа 1941 года по 21 января 1942 года был оккупирован немецкими войсками (освобождён в ходе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-Холмской операции). В апреле 1962 года Торопцу был присвоен статус города областного подчинения, но уже в 1965 году Торопец вновь стал городом районного значения.</a:t>
            </a:r>
          </a:p>
        </p:txBody>
      </p:sp>
      <p:pic>
        <p:nvPicPr>
          <p:cNvPr id="1036" name="Picture 12" descr="http://xn----8sbzcdjot.xn--p1ai/media/k2/items/cache/661821a9442a8dbd824e89bd18c0fd2e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058" y="8579764"/>
            <a:ext cx="3328305" cy="18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8688" y="8579787"/>
            <a:ext cx="948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ведется благоустройство территорий города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национального проекта «Жилье и городская среда». В г. Торопце проживает 11 тыс. жителей, сохранилось 13 каменных церквей, 6 из которых действующие.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612" y="9368374"/>
            <a:ext cx="11225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распоряжением Президента РФ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24.02.2022 №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11-рп  в 2024 году пройдет празднование 950-летия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 летописного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упоминания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г.Торопца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53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560" y="361045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Историческая справка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0851" y="4775939"/>
            <a:ext cx="755967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Уроженцами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земли являются известный русский композитор М.П. Мусоргский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ученые: академики братья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Пейве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(тектоника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структурная геология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агрохимия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ученый-геодезист Н.Г.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 Санкт-Петербургского горного института И.Н.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экономических наук Г.А.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Пруденский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Художники  Москвитинов,  Лучанинов,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Гоголинский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реставратор  Эрмитажа Митрохин, первый русский укротитель Гладильщиков внесли весомый вклад в развитие русской культуры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Родом из Торопецкого района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Алмазов – академик, мировой специалист в области кардиологии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праву может называться родиной адмиралов. Из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 вышел 21 адмирал российского флота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их числе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П.И.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Рикорд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Ратманов,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Голенищев-Кутузов,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Кушелев 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конструкторов космических кораблей двух великих стран  - Ю.П.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С.Д Богданова (Пол Лоренц) Торопец соединил мировую космонавтику. В 2016 году в Торопце положено начало формированию Музея космонавтики. </a:t>
            </a:r>
          </a:p>
        </p:txBody>
      </p:sp>
      <p:pic>
        <p:nvPicPr>
          <p:cNvPr id="2050" name="Picture 2" descr="0008-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63" y="6265432"/>
            <a:ext cx="2659025" cy="23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9116" y="1183715"/>
            <a:ext cx="12447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благоверного князя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Невского -Феодосия (Ростислава)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Мстиславна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родом из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Торопца.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1239 году в Торопце Александр Невский венчался со своей женой, полоцкой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княжной,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 память этого события оставила Торопцу Корсунскую икону Божией Матери.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1245-м новгородское войско под предводительством Александра Невского освобождало город Торопец от литовских захватчиков.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851" y="2529170"/>
            <a:ext cx="83946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много памятных мест, связанных с Патриархом Всея России Тихоном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Беллавиных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Тихон провёл свои детские годы, ныне действующий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-Преображенский  храм, где служил  отец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 Патриарха.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родителей и братьев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святителя.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 140-летия со дня рождения Святителя Тихона и 80-летия его блаженной кончины в городе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Священного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Синода Русской Православной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Свято-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</a:t>
            </a:r>
          </a:p>
        </p:txBody>
      </p:sp>
      <p:pic>
        <p:nvPicPr>
          <p:cNvPr id="2054" name="Picture 6" descr="https://ic.pics.livejournal.com/tverdyi_znak/14736504/189482/189482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0" y="2649337"/>
            <a:ext cx="1757363" cy="26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0647" y="8611603"/>
            <a:ext cx="1575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 П.И.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Рикорд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978934" y="5325963"/>
            <a:ext cx="1906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Патриарх Тихон</a:t>
            </a:r>
            <a:endParaRPr lang="ru-RU" sz="1200" dirty="0"/>
          </a:p>
        </p:txBody>
      </p:sp>
      <p:pic>
        <p:nvPicPr>
          <p:cNvPr id="1026" name="Picture 2" descr="C:\Users\Пользователь\Desktop\Кадровый вопрос\Новая папка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1129" y="7621777"/>
            <a:ext cx="1981200" cy="2533650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Кадровый вопрос\Новая папка\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18906" y="2461903"/>
            <a:ext cx="2174255" cy="2232925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Кадровый вопрос\Новая папка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04027" y="5214147"/>
            <a:ext cx="2090146" cy="199260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337680" y="10016927"/>
            <a:ext cx="362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Академик, кардиолог В.А. Алмазов – выпускник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редней школы № 1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г.Торопца</a:t>
            </a:r>
            <a:endParaRPr lang="ru-RU" sz="1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594863" y="7249102"/>
            <a:ext cx="2175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М.П. Мусоргский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1832610" y="4727736"/>
            <a:ext cx="309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Св.блгв.кн</a:t>
            </a:r>
            <a:r>
              <a:rPr lang="ru-RU" sz="1200" dirty="0" smtClean="0"/>
              <a:t>. </a:t>
            </a:r>
            <a:r>
              <a:rPr lang="ru-RU" sz="1200" dirty="0" err="1" smtClean="0"/>
              <a:t>Алескандр</a:t>
            </a:r>
            <a:r>
              <a:rPr lang="ru-RU" sz="1200" dirty="0" smtClean="0"/>
              <a:t> Невский с супругой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54276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38475" y="428625"/>
            <a:ext cx="11325225" cy="100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 современный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11109911" y="1757363"/>
            <a:ext cx="3213646" cy="196104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1182821" y="1851659"/>
            <a:ext cx="977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Сегодня Торопец - это  уютный, современный и очень активный город, административный центр Торопецкого района – одного из динамично развивающихся и  успешных муниципалитетов Тверской области.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9911" y="3746440"/>
            <a:ext cx="317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 на сторожевую башню и Свято-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Тихоновский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женский монастырь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0" y="5844941"/>
            <a:ext cx="3287143" cy="1980846"/>
          </a:xfrm>
          <a:prstGeom prst="rect">
            <a:avLst/>
          </a:prstGeom>
        </p:spPr>
      </p:pic>
      <p:pic>
        <p:nvPicPr>
          <p:cNvPr id="13" name="Picture 2" descr="https://sun9-41.userapi.com/impg/J9XC94lrAevrqoOL6wOaVXe8Sq1gSOsgAR1Nzw/HsPXuFTig8M.jpg?size=1344x1008&amp;quality=96&amp;proxy=1&amp;sign=08044849ffbb847809230923079566e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0"/>
          <a:stretch/>
        </p:blipFill>
        <p:spPr bwMode="auto">
          <a:xfrm>
            <a:off x="11525799" y="6949082"/>
            <a:ext cx="2837902" cy="21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531031" y="9200067"/>
            <a:ext cx="290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Районном  Доме культуры проводится 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более  300 мероприятий в год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5308" y="8114611"/>
            <a:ext cx="307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ООО «ГЕКСА – нетканые материалы  одно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 крупнейших производств , выпускающих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одноразовую медицинскую продукцию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s://i.ytimg.com/vi/WNFcxAi1mME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87" y="5759322"/>
            <a:ext cx="3325377" cy="21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481" y="3160321"/>
            <a:ext cx="3287143" cy="16883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9751" y="4814040"/>
            <a:ext cx="2975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2021 году в Торопце открыт  самый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крупный в Тверской области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современный детский сад «Жемчужинка»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240 мест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3"/>
          <a:stretch/>
        </p:blipFill>
        <p:spPr>
          <a:xfrm>
            <a:off x="4664024" y="5505408"/>
            <a:ext cx="3090189" cy="20786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4009" y="7661732"/>
            <a:ext cx="292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Празднование 800-летия со дня рождения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Святого Благоверного Князя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А.Невского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52128" y="6544743"/>
            <a:ext cx="234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Современный 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кинотеатр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212" y="4278003"/>
            <a:ext cx="2845881" cy="22268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65" y="3016938"/>
            <a:ext cx="3728458" cy="18113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42871" y="4857390"/>
            <a:ext cx="372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Ежегодно молодым семьям вручаются сертификаты на улучшение жилищных условий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5" y="3016938"/>
            <a:ext cx="2670179" cy="17929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72694" y="4852113"/>
            <a:ext cx="2891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Торопце ежегодно устанавливаются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уличные тренажерные площадки 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игровые комплексы. Одна из них – 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ул.Полежаева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2" y="8114611"/>
            <a:ext cx="3335866" cy="19927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54759" y="10107338"/>
            <a:ext cx="218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л.Советская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после реновации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8810" y="7774530"/>
            <a:ext cx="152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Празднование</a:t>
            </a:r>
            <a:r>
              <a:rPr lang="ru-RU" sz="1200" dirty="0" smtClean="0"/>
              <a:t> 9 мая</a:t>
            </a:r>
            <a:endParaRPr lang="ru-RU" sz="12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39" y="8177881"/>
            <a:ext cx="2783541" cy="178969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625112" y="10034412"/>
            <a:ext cx="661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Современные центры цифрового и гуманитарного образования открыты в средних школах города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60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1734671"/>
            <a:ext cx="13341405" cy="8619564"/>
          </a:xfrm>
          <a:prstGeom prst="rect">
            <a:avLst/>
          </a:prstGeom>
        </p:spPr>
      </p:pic>
      <p:pic>
        <p:nvPicPr>
          <p:cNvPr id="4" name="Рисунок 3" descr="C:\Users\One_64\Desktop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30095" y="428625"/>
            <a:ext cx="12333287" cy="808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социальной инфраструктуры г.Торопец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44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7596" y="305339"/>
            <a:ext cx="12851448" cy="1209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коллектив первичного звена в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Торопецкую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 приглашаются врачи следующих специальностей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4400" dirty="0" smtClean="0"/>
              <a:t>Терапевт</a:t>
            </a:r>
          </a:p>
          <a:p>
            <a:pPr lvl="0" algn="just"/>
            <a:r>
              <a:rPr lang="ru-RU" sz="4400" dirty="0" smtClean="0"/>
              <a:t>Педиатр</a:t>
            </a:r>
          </a:p>
          <a:p>
            <a:pPr lvl="0" algn="just"/>
            <a:r>
              <a:rPr lang="ru-RU" sz="4400" dirty="0" smtClean="0"/>
              <a:t>Хирург</a:t>
            </a:r>
          </a:p>
          <a:p>
            <a:pPr lvl="0" algn="just"/>
            <a:r>
              <a:rPr lang="ru-RU" sz="4400" dirty="0" smtClean="0"/>
              <a:t>Онколог</a:t>
            </a:r>
          </a:p>
          <a:p>
            <a:pPr lvl="0" algn="just"/>
            <a:r>
              <a:rPr lang="ru-RU" sz="4400" dirty="0" err="1" smtClean="0"/>
              <a:t>Оториноларинголог</a:t>
            </a:r>
            <a:endParaRPr lang="ru-RU" sz="4400" dirty="0" smtClean="0"/>
          </a:p>
          <a:p>
            <a:r>
              <a:rPr lang="ru-RU" sz="4400" dirty="0" smtClean="0"/>
              <a:t>Акушер-гинеколог</a:t>
            </a:r>
          </a:p>
          <a:p>
            <a:r>
              <a:rPr lang="ru-RU" sz="4400" dirty="0" smtClean="0"/>
              <a:t>Рентгенолог</a:t>
            </a:r>
          </a:p>
          <a:p>
            <a:endParaRPr lang="ru-RU" sz="4400" dirty="0" smtClean="0"/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Психиатр</a:t>
            </a:r>
          </a:p>
          <a:p>
            <a:r>
              <a:rPr lang="ru-RU" sz="4000" dirty="0" smtClean="0"/>
              <a:t>Психиатр-нарколог</a:t>
            </a:r>
          </a:p>
          <a:p>
            <a:r>
              <a:rPr lang="ru-RU" sz="4000" dirty="0" smtClean="0"/>
              <a:t>Врач общей практики</a:t>
            </a:r>
          </a:p>
          <a:p>
            <a:r>
              <a:rPr lang="ru-RU" sz="4000" dirty="0" smtClean="0"/>
              <a:t>Уролог</a:t>
            </a:r>
          </a:p>
          <a:p>
            <a:r>
              <a:rPr lang="ru-RU" sz="4000" dirty="0" smtClean="0"/>
              <a:t>Эндокринолог</a:t>
            </a:r>
          </a:p>
          <a:p>
            <a:r>
              <a:rPr lang="ru-RU" sz="4000" dirty="0" smtClean="0"/>
              <a:t>Кардиолог</a:t>
            </a:r>
          </a:p>
          <a:p>
            <a:r>
              <a:rPr lang="ru-RU" sz="4000" dirty="0" smtClean="0"/>
              <a:t>Травматолог-ортопед</a:t>
            </a:r>
          </a:p>
          <a:p>
            <a:r>
              <a:rPr lang="ru-RU" sz="4000" dirty="0" smtClean="0"/>
              <a:t>Врач ЛФК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34774241"/>
              </p:ext>
            </p:extLst>
          </p:nvPr>
        </p:nvGraphicFramePr>
        <p:xfrm>
          <a:off x="341194" y="1828800"/>
          <a:ext cx="14412036" cy="842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C:\Users\One_64\Desktop\imag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05969" y="428168"/>
            <a:ext cx="12657413" cy="1131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специалистов в ГБУЗ «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Торопецкая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ЦРБ» </a:t>
            </a:r>
            <a:b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районном и региональном уровнях  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3328</TotalTime>
  <Words>1000</Words>
  <Application>Microsoft Office PowerPoint</Application>
  <PresentationFormat>Произвольный</PresentationFormat>
  <Paragraphs>104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Справедливость</vt:lpstr>
      <vt:lpstr>Добро пожаловать  на Торопецкую землю!</vt:lpstr>
      <vt:lpstr>Презентация PowerPoint</vt:lpstr>
      <vt:lpstr>Презентация PowerPoint</vt:lpstr>
      <vt:lpstr>Презентация PowerPoint</vt:lpstr>
      <vt:lpstr>Презентация PowerPoint</vt:lpstr>
      <vt:lpstr>Торопец современный</vt:lpstr>
      <vt:lpstr> Объекты социальной инфраструктуры г.Торопец</vt:lpstr>
      <vt:lpstr>В коллектив первичного звена в Торопецкую ЦРБ приглашаются врачи следующих специальностей</vt:lpstr>
      <vt:lpstr>Меры социальной поддержки специалистов в ГБУЗ «Торопецкая ЦРБ»  на районном и региональном уровнях  </vt:lpstr>
      <vt:lpstr>Меры социальной поддержки специалистов на уровне Торопецкой ЦРБ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территории в  г. Торопец Тверская область</dc:title>
  <dc:creator>1</dc:creator>
  <cp:lastModifiedBy>Муравьева Мария Рудольфовна</cp:lastModifiedBy>
  <cp:revision>285</cp:revision>
  <cp:lastPrinted>2019-11-15T07:20:35Z</cp:lastPrinted>
  <dcterms:created xsi:type="dcterms:W3CDTF">2018-04-16T07:14:06Z</dcterms:created>
  <dcterms:modified xsi:type="dcterms:W3CDTF">2022-06-10T10:17:15Z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