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1"/>
  </p:notesMasterIdLst>
  <p:sldIdLst>
    <p:sldId id="256" r:id="rId2"/>
    <p:sldId id="287" r:id="rId3"/>
    <p:sldId id="283" r:id="rId4"/>
    <p:sldId id="289" r:id="rId5"/>
    <p:sldId id="275" r:id="rId6"/>
    <p:sldId id="284" r:id="rId7"/>
    <p:sldId id="285" r:id="rId8"/>
    <p:sldId id="313" r:id="rId9"/>
    <p:sldId id="280" r:id="rId10"/>
    <p:sldId id="308" r:id="rId11"/>
    <p:sldId id="290" r:id="rId12"/>
    <p:sldId id="307" r:id="rId13"/>
    <p:sldId id="298" r:id="rId14"/>
    <p:sldId id="312" r:id="rId15"/>
    <p:sldId id="266" r:id="rId16"/>
    <p:sldId id="309" r:id="rId17"/>
    <p:sldId id="314" r:id="rId18"/>
    <p:sldId id="310" r:id="rId19"/>
    <p:sldId id="306" r:id="rId20"/>
    <p:sldId id="305" r:id="rId21"/>
    <p:sldId id="302" r:id="rId22"/>
    <p:sldId id="303" r:id="rId23"/>
    <p:sldId id="291" r:id="rId24"/>
    <p:sldId id="293" r:id="rId25"/>
    <p:sldId id="299" r:id="rId26"/>
    <p:sldId id="268" r:id="rId27"/>
    <p:sldId id="272" r:id="rId28"/>
    <p:sldId id="311" r:id="rId29"/>
    <p:sldId id="301" r:id="rId30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A2AD"/>
    <a:srgbClr val="007635"/>
    <a:srgbClr val="E7FFF9"/>
    <a:srgbClr val="E7FFFF"/>
    <a:srgbClr val="E5FFFF"/>
    <a:srgbClr val="FFFFDD"/>
    <a:srgbClr val="FFFFCC"/>
    <a:srgbClr val="4D6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286" autoAdjust="0"/>
  </p:normalViewPr>
  <p:slideViewPr>
    <p:cSldViewPr>
      <p:cViewPr varScale="1">
        <p:scale>
          <a:sx n="106" d="100"/>
          <a:sy n="106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16B7EC-19B2-4E02-8AE7-95FC2BAF0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8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2F06C6-6B64-47BC-8306-277C67CF48CC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D0D30-0A5B-489A-B615-5565C6BFAC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1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9A10B-C1ED-489F-A578-2BB23DC25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90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B70EE-BCE7-4852-9A0D-5736BD7B9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9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ADF53-5B20-4F55-B0C4-9AC64F991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959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0C4E-3237-435C-B679-EB1242D99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5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3FB61-C97F-406E-B373-0684F9DA1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8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2ACB-6564-4095-9560-A0E60DEAA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85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9D7CE-9035-434B-B925-2B288976F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19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FC194-7E79-4D33-ABBC-834ED9397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9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26C2F-1B84-4A1F-BA8B-A63803AF1F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0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7C342-5096-48B8-AAE3-C4CBB84B5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AA9C-F447-42F9-922F-462C0C41E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3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79A13-D9FE-45C5-9262-55E5E3898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4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CB139-7783-4EEA-9DA4-1380A36BC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5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624491-5994-4DA1-AD2F-905770FAF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3"/>
          <p:cNvSpPr txBox="1">
            <a:spLocks noChangeArrowheads="1"/>
          </p:cNvSpPr>
          <p:nvPr/>
        </p:nvSpPr>
        <p:spPr bwMode="auto">
          <a:xfrm>
            <a:off x="2771775" y="836613"/>
            <a:ext cx="4052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051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79388" y="5761038"/>
            <a:ext cx="3379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388" y="115888"/>
            <a:ext cx="8785225" cy="6553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1052736"/>
            <a:ext cx="8229600" cy="365841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здравоохранения </a:t>
            </a:r>
            <a:b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лекарственного обеспечения  </a:t>
            </a:r>
            <a:br>
              <a:rPr lang="ru-RU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здравоохранения </a:t>
            </a:r>
            <a:br>
              <a:rPr lang="ru-RU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Москвы»</a:t>
            </a:r>
            <a:endParaRPr lang="ru-RU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3" name="Picture 7" descr="IMG_20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3032" y="1700322"/>
            <a:ext cx="4249936" cy="4103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8664" name="Picture 8" descr="Изображение 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3" y="921333"/>
            <a:ext cx="4464496" cy="374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                          http://www.cloikk.ru/</a:t>
            </a:r>
          </a:p>
        </p:txBody>
      </p:sp>
      <p:pic>
        <p:nvPicPr>
          <p:cNvPr id="11269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650" y="549275"/>
            <a:ext cx="76327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Рецептурно – Производственные Отделы Аптеки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                        http://</a:t>
            </a:r>
            <a:r>
              <a:rPr lang="ru-RU" altLang="ru-RU" sz="1400" b="1">
                <a:latin typeface="Arial" charset="0"/>
              </a:rPr>
              <a:t>www.cloikk.ru</a:t>
            </a:r>
            <a:r>
              <a:rPr lang="ru-RU" altLang="ru-RU" sz="1400" b="1">
                <a:latin typeface="Times New Roman" pitchFamily="18" charset="0"/>
              </a:rPr>
              <a:t>/</a:t>
            </a:r>
          </a:p>
        </p:txBody>
      </p:sp>
      <p:pic>
        <p:nvPicPr>
          <p:cNvPr id="156691" name="Picture 19" descr="20160316_14203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88" y="332656"/>
            <a:ext cx="2914650" cy="218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912" y="692696"/>
            <a:ext cx="4681538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3" descr="IMG_20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49" y="2780928"/>
            <a:ext cx="295232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Реализация пиявок, кислород, вакцины, сыворотки.  Аптеки с фито барами. 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96615" name="Picture 7" descr="Фото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4038600" cy="2973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6617" name="Picture 9" descr="IMG_200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5038" y="2133600"/>
            <a:ext cx="4398962" cy="3748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11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                         http</a:t>
            </a:r>
            <a:r>
              <a:rPr lang="ru-RU" altLang="ru-RU" sz="1400" b="1" dirty="0">
                <a:latin typeface="Times New Roman" pitchFamily="18" charset="0"/>
              </a:rPr>
              <a:t>://www.cloikk.ru/</a:t>
            </a:r>
          </a:p>
        </p:txBody>
      </p:sp>
      <p:pic>
        <p:nvPicPr>
          <p:cNvPr id="6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 descr="Изображение 07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777163" cy="5183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                        http</a:t>
            </a:r>
            <a:r>
              <a:rPr lang="ru-RU" altLang="ru-RU" sz="1400" b="1" dirty="0">
                <a:latin typeface="Times New Roman" pitchFamily="18" charset="0"/>
              </a:rPr>
              <a:t>://</a:t>
            </a:r>
            <a:r>
              <a:rPr lang="ru-RU" altLang="ru-RU" sz="1400" b="1" dirty="0">
                <a:latin typeface="Arial" charset="0"/>
              </a:rPr>
              <a:t>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5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borisova\AppData\Local\Microsoft\Windows\Temporary Internet Files\Content.Outlook\9TC27PVY\АП 36-1Вострухина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3"/>
            <a:ext cx="6876256" cy="5204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461" name="Rectangle 11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                          http</a:t>
            </a:r>
            <a:r>
              <a:rPr lang="ru-RU" altLang="ru-RU" sz="1400" b="1" dirty="0">
                <a:latin typeface="Times New Roman" pitchFamily="18" charset="0"/>
              </a:rPr>
              <a:t>://www.cloikk.ru/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60350"/>
            <a:ext cx="9144000" cy="865188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FF0000"/>
                </a:solidFill>
              </a:rPr>
              <a:t>Аптечные пункты льготного отпуска при ЛПУ</a:t>
            </a:r>
            <a:endParaRPr lang="ru-RU" sz="2400" b="1" dirty="0">
              <a:solidFill>
                <a:srgbClr val="CC3300"/>
              </a:solidFill>
            </a:endParaRPr>
          </a:p>
        </p:txBody>
      </p:sp>
      <p:pic>
        <p:nvPicPr>
          <p:cNvPr id="7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1" name="WordArt 11"/>
          <p:cNvSpPr>
            <a:spLocks noChangeArrowheads="1" noChangeShapeType="1" noTextEdit="1"/>
          </p:cNvSpPr>
          <p:nvPr/>
        </p:nvSpPr>
        <p:spPr bwMode="auto">
          <a:xfrm>
            <a:off x="900113" y="260350"/>
            <a:ext cx="784860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НАША ЖИЗНЬ!!!</a:t>
            </a:r>
          </a:p>
        </p:txBody>
      </p:sp>
      <p:pic>
        <p:nvPicPr>
          <p:cNvPr id="61454" name="Picture 14" descr="сочи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565400"/>
            <a:ext cx="4608513" cy="325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58" name="Picture 18" descr="сочи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00213"/>
            <a:ext cx="4319587" cy="3313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57" name="WordArt 17"/>
          <p:cNvSpPr>
            <a:spLocks noChangeArrowheads="1" noChangeShapeType="1" noTextEdit="1"/>
          </p:cNvSpPr>
          <p:nvPr/>
        </p:nvSpPr>
        <p:spPr bwMode="auto">
          <a:xfrm>
            <a:off x="900113" y="3500438"/>
            <a:ext cx="2952750" cy="187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XXII 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Зимние 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Олимпийские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игры 2014 в г.Сочи</a:t>
            </a:r>
          </a:p>
        </p:txBody>
      </p:sp>
      <p:sp>
        <p:nvSpPr>
          <p:cNvPr id="61459" name="WordArt 19"/>
          <p:cNvSpPr>
            <a:spLocks noChangeArrowheads="1" noChangeShapeType="1" noTextEdit="1"/>
          </p:cNvSpPr>
          <p:nvPr/>
        </p:nvSpPr>
        <p:spPr bwMode="auto">
          <a:xfrm>
            <a:off x="5292725" y="2276475"/>
            <a:ext cx="2952750" cy="187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XI 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Паралимпийские 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зимние игры 2014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г.Сочи</a:t>
            </a:r>
          </a:p>
        </p:txBody>
      </p:sp>
      <p:sp>
        <p:nvSpPr>
          <p:cNvPr id="14343" name="Rectangle 28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charset="0"/>
              </a:rPr>
              <a:t>                        http://www.cloikk.ru/</a:t>
            </a:r>
          </a:p>
        </p:txBody>
      </p:sp>
      <p:pic>
        <p:nvPicPr>
          <p:cNvPr id="14344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" grpId="0" animBg="1"/>
      <p:bldP spid="61457" grpId="0" animBg="1"/>
      <p:bldP spid="614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84715">
            <a:off x="6732588" y="3141663"/>
            <a:ext cx="2224087" cy="31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193112">
            <a:off x="6147995" y="334736"/>
            <a:ext cx="2383351" cy="2340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89139" y="269676"/>
            <a:ext cx="5284654" cy="3963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 rot="608196">
            <a:off x="4232275" y="2513013"/>
            <a:ext cx="3021013" cy="38052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6" name="Rectangle 15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                      http://</a:t>
            </a:r>
            <a:r>
              <a:rPr lang="ru-RU" altLang="ru-RU" sz="1400" b="1">
                <a:latin typeface="Arial" charset="0"/>
              </a:rPr>
              <a:t>www.cloikk.ru</a:t>
            </a:r>
            <a:r>
              <a:rPr lang="ru-RU" altLang="ru-RU" sz="1400" b="1">
                <a:latin typeface="Times New Roman" pitchFamily="18" charset="0"/>
              </a:rPr>
              <a:t>/</a:t>
            </a:r>
          </a:p>
        </p:txBody>
      </p:sp>
      <p:pic>
        <p:nvPicPr>
          <p:cNvPr id="15367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589588"/>
            <a:ext cx="337978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Первичная профсоюзная организация 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ГБУЗ «ЦЛО ДЗМ»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7106" name="Picture 2" descr="C:\Users\isaeva.a\Pictures\стенгазет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1497"/>
            <a:ext cx="4543425" cy="3629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905327" y="1916832"/>
            <a:ext cx="4104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Защита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прав и интересов работников учреждений здравоохранения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.</a:t>
            </a:r>
          </a:p>
          <a:p>
            <a:pPr marL="285750" lvl="0" indent="-285750" algn="just">
              <a:buFontTx/>
              <a:buChar char="-"/>
            </a:pP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Лоббирования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интересов работников здравоохранения в органах законодательной и исполнительной 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власти. </a:t>
            </a:r>
          </a:p>
          <a:p>
            <a:pPr marL="285750" lvl="0" indent="-285750" algn="just">
              <a:buFontTx/>
              <a:buChar char="-"/>
            </a:pP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Оздоровление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и повышение культурного уровня членов Профсоюза (культурно-массовые и оздоровительные мероприятия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).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00B050"/>
                </a:solidFill>
                <a:latin typeface="+mj-lt"/>
              </a:rPr>
              <a:t>П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одарки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к 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праздникам,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новогодние подарки детям членов 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Профсоюза,</a:t>
            </a:r>
            <a:endParaRPr lang="ru-RU" sz="1400" dirty="0">
              <a:solidFill>
                <a:srgbClr val="00B050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00B050"/>
                </a:solidFill>
                <a:latin typeface="+mj-lt"/>
              </a:rPr>
              <a:t>Э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кскурсии, билеты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на 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концерты/ театры, билеты для детей членов Профсоюза на елки,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00B050"/>
                </a:solidFill>
                <a:latin typeface="+mj-lt"/>
              </a:rPr>
              <a:t>П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утевки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в пансионаты 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с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профсоюзной скидкой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00B050"/>
                </a:solidFill>
                <a:latin typeface="+mj-lt"/>
              </a:rPr>
              <a:t>В</a:t>
            </a:r>
            <a:r>
              <a:rPr lang="ru-RU" sz="1400" dirty="0" smtClean="0">
                <a:solidFill>
                  <a:srgbClr val="00B050"/>
                </a:solidFill>
                <a:latin typeface="+mj-lt"/>
              </a:rPr>
              <a:t>ыделение </a:t>
            </a:r>
            <a:r>
              <a:rPr lang="ru-RU" sz="1400" dirty="0">
                <a:solidFill>
                  <a:srgbClr val="00B050"/>
                </a:solidFill>
                <a:latin typeface="+mj-lt"/>
              </a:rPr>
              <a:t>материальной помощи согласно Положению о материальной помощи ППО ГБУЗ «ЦЛО ДЗМ».</a:t>
            </a:r>
          </a:p>
          <a:p>
            <a:r>
              <a:rPr lang="ru-RU" sz="1400" dirty="0">
                <a:solidFill>
                  <a:srgbClr val="00B050"/>
                </a:solidFill>
                <a:latin typeface="+mj-lt"/>
              </a:rPr>
              <a:t> </a:t>
            </a:r>
          </a:p>
          <a:p>
            <a:pPr marL="285750" lvl="0" indent="-285750">
              <a:buFontTx/>
              <a:buChar char="-"/>
            </a:pPr>
            <a:endParaRPr lang="ru-RU" sz="14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8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0" y="5877272"/>
            <a:ext cx="337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93234"/>
            <a:ext cx="390068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0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9" name="Picture 7" descr="соре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3600"/>
            <a:ext cx="4244975" cy="3532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2760" name="Picture 8" descr="сорев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84400"/>
            <a:ext cx="4038600" cy="335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2761" name="WordArt 9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Участие в фестивале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"Формула жизни"</a:t>
            </a:r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                         http://</a:t>
            </a:r>
            <a:r>
              <a:rPr lang="ru-RU" altLang="ru-RU" sz="1400" b="1">
                <a:latin typeface="Arial" charset="0"/>
              </a:rPr>
              <a:t>www.cloikk.ru</a:t>
            </a:r>
            <a:r>
              <a:rPr lang="ru-RU" altLang="ru-RU" sz="1400" b="1">
                <a:latin typeface="Times New Roman" pitchFamily="18" charset="0"/>
              </a:rPr>
              <a:t>/</a:t>
            </a:r>
          </a:p>
        </p:txBody>
      </p:sp>
      <p:pic>
        <p:nvPicPr>
          <p:cNvPr id="16390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836613"/>
            <a:ext cx="9144000" cy="117475"/>
          </a:xfrm>
          <a:prstGeom prst="rect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2C741365-306D-4B9F-9BD1-2FDAC92F44C5" descr="2C741365-306D-4B9F-9BD1-2FDAC92F44C5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983660" y="1202415"/>
            <a:ext cx="7254600" cy="4746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3" name="Прямоугольник 3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47700"/>
          </a:xfrm>
          <a:solidFill>
            <a:srgbClr val="ECEFF1"/>
          </a:solidFill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Поздравление участников ВОВ с Днём Победы</a:t>
            </a:r>
          </a:p>
        </p:txBody>
      </p:sp>
      <p:sp>
        <p:nvSpPr>
          <p:cNvPr id="17413" name="Rectangle 14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                     http://</a:t>
            </a:r>
            <a:r>
              <a:rPr lang="ru-RU" altLang="ru-RU" sz="1400" b="1">
                <a:latin typeface="Arial" charset="0"/>
              </a:rPr>
              <a:t>www.cloikk.ru</a:t>
            </a:r>
            <a:r>
              <a:rPr lang="ru-RU" altLang="ru-RU" sz="1400" b="1">
                <a:latin typeface="Times New Roman" pitchFamily="18" charset="0"/>
              </a:rPr>
              <a:t>/</a:t>
            </a:r>
          </a:p>
        </p:txBody>
      </p:sp>
      <p:pic>
        <p:nvPicPr>
          <p:cNvPr id="17414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47675" y="1273175"/>
            <a:ext cx="2862263" cy="421163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547812" y="4539723"/>
            <a:ext cx="1404000" cy="79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ru-RU" sz="1200" b="1" dirty="0" smtClean="0">
                <a:solidFill>
                  <a:srgbClr val="DC143C"/>
                </a:solidFill>
                <a:cs typeface="Arial" charset="0"/>
              </a:rPr>
              <a:t>195 аптечных пункта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5863" y="1546225"/>
            <a:ext cx="2047875" cy="36988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Аптечная сеть</a:t>
            </a:r>
          </a:p>
        </p:txBody>
      </p:sp>
      <p:sp>
        <p:nvSpPr>
          <p:cNvPr id="21" name="Выноска со стрелкой вниз 20"/>
          <p:cNvSpPr/>
          <p:nvPr/>
        </p:nvSpPr>
        <p:spPr>
          <a:xfrm>
            <a:off x="520909" y="2063932"/>
            <a:ext cx="1260001" cy="1344838"/>
          </a:xfrm>
          <a:prstGeom prst="downArrowCallout">
            <a:avLst>
              <a:gd name="adj1" fmla="val 34241"/>
              <a:gd name="adj2" fmla="val 23461"/>
              <a:gd name="adj3" fmla="val 15527"/>
              <a:gd name="adj4" fmla="val 79604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DC143C"/>
                </a:solidFill>
                <a:cs typeface="Arial" charset="0"/>
              </a:rPr>
              <a:t>Розничная реализация </a:t>
            </a:r>
          </a:p>
        </p:txBody>
      </p:sp>
      <p:sp>
        <p:nvSpPr>
          <p:cNvPr id="52" name="Выноска со стрелкой вниз 51"/>
          <p:cNvSpPr/>
          <p:nvPr/>
        </p:nvSpPr>
        <p:spPr>
          <a:xfrm>
            <a:off x="1878374" y="2063932"/>
            <a:ext cx="1260000" cy="1354091"/>
          </a:xfrm>
          <a:prstGeom prst="downArrowCallout">
            <a:avLst>
              <a:gd name="adj1" fmla="val 34241"/>
              <a:gd name="adj2" fmla="val 27772"/>
              <a:gd name="adj3" fmla="val 16378"/>
              <a:gd name="adj4" fmla="val 78743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srgbClr val="DC143C"/>
                </a:solidFill>
                <a:cs typeface="Arial" charset="0"/>
              </a:rPr>
              <a:t>Льготный отпуск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20909" y="3418023"/>
            <a:ext cx="2106874" cy="688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DC143C"/>
                </a:solidFill>
                <a:cs typeface="Arial" panose="020B0604020202020204" pitchFamily="34" charset="0"/>
              </a:rPr>
              <a:t>79 аптек</a:t>
            </a:r>
            <a:endParaRPr lang="ru-RU" sz="1400" b="1" dirty="0">
              <a:solidFill>
                <a:srgbClr val="DC143C"/>
              </a:solidFill>
              <a:ea typeface="Calibri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66293" y="4530694"/>
            <a:ext cx="829303" cy="992736"/>
          </a:xfrm>
          <a:prstGeom prst="rect">
            <a:avLst/>
          </a:prstGeom>
          <a:solidFill>
            <a:srgbClr val="ECEFF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ru-RU" sz="1200" b="1" dirty="0" smtClean="0">
                <a:solidFill>
                  <a:srgbClr val="DC143C"/>
                </a:solidFill>
                <a:cs typeface="Arial" charset="0"/>
              </a:rPr>
              <a:t>Из них 35 аптек с РПО</a:t>
            </a:r>
          </a:p>
        </p:txBody>
      </p:sp>
      <p:pic>
        <p:nvPicPr>
          <p:cNvPr id="4115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436688"/>
            <a:ext cx="56673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738" y="1412875"/>
            <a:ext cx="1582737" cy="5175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Испытательная лаборатория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75" name="Стрелка вправо 74"/>
          <p:cNvSpPr>
            <a:spLocks noChangeArrowheads="1"/>
          </p:cNvSpPr>
          <p:nvPr/>
        </p:nvSpPr>
        <p:spPr bwMode="auto">
          <a:xfrm rot="16200000" flipH="1">
            <a:off x="4518025" y="817563"/>
            <a:ext cx="360363" cy="5413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7" name="Стрелка вправо 76"/>
          <p:cNvSpPr>
            <a:spLocks noChangeArrowheads="1"/>
          </p:cNvSpPr>
          <p:nvPr/>
        </p:nvSpPr>
        <p:spPr bwMode="auto">
          <a:xfrm rot="16200000" flipH="1">
            <a:off x="7182643" y="818357"/>
            <a:ext cx="360363" cy="539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8" name="Стрелка вправо 77"/>
          <p:cNvSpPr>
            <a:spLocks noChangeArrowheads="1"/>
          </p:cNvSpPr>
          <p:nvPr/>
        </p:nvSpPr>
        <p:spPr bwMode="auto">
          <a:xfrm rot="16200000" flipH="1">
            <a:off x="1637506" y="818357"/>
            <a:ext cx="360363" cy="539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  <a:extLst/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120" name="Rectangle 36"/>
          <p:cNvSpPr>
            <a:spLocks noChangeArrowheads="1"/>
          </p:cNvSpPr>
          <p:nvPr/>
        </p:nvSpPr>
        <p:spPr bwMode="auto">
          <a:xfrm>
            <a:off x="7164388" y="6400800"/>
            <a:ext cx="1979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</a:rPr>
              <a:t>http://www.cloikk.ru/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395413" y="377825"/>
            <a:ext cx="6308725" cy="4000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ГБУЗ «ЦЛО ДЗМ»</a:t>
            </a:r>
          </a:p>
        </p:txBody>
      </p:sp>
      <p:sp>
        <p:nvSpPr>
          <p:cNvPr id="2" name="Стрелка вправо 74"/>
          <p:cNvSpPr>
            <a:spLocks noChangeArrowheads="1"/>
          </p:cNvSpPr>
          <p:nvPr/>
        </p:nvSpPr>
        <p:spPr bwMode="auto">
          <a:xfrm rot="16200000" flipH="1">
            <a:off x="800101" y="4022725"/>
            <a:ext cx="360362" cy="541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99" name="Text Box 60"/>
          <p:cNvSpPr txBox="1">
            <a:spLocks noChangeArrowheads="1"/>
          </p:cNvSpPr>
          <p:nvPr/>
        </p:nvSpPr>
        <p:spPr bwMode="auto">
          <a:xfrm>
            <a:off x="4940300" y="2919413"/>
            <a:ext cx="3059113" cy="3108325"/>
          </a:xfrm>
          <a:prstGeom prst="rect">
            <a:avLst/>
          </a:prstGeom>
          <a:solidFill>
            <a:srgbClr val="89A2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Аптеки, аптечные пункты, </a:t>
            </a:r>
            <a:endParaRPr lang="en-US" altLang="ru-RU" sz="1400" b="1" dirty="0" smtClean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аптечные склады оборудованы холодильными камерами с температурным режимом хранения:</a:t>
            </a:r>
          </a:p>
          <a:p>
            <a:pPr algn="just" eaLnBrk="1" hangingPunct="1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cs typeface="Arial" charset="0"/>
              </a:rPr>
              <a:t> +2°С  -  +8°С , </a:t>
            </a:r>
          </a:p>
          <a:p>
            <a:pPr algn="just" eaLnBrk="1" hangingPunct="1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cs typeface="Arial" charset="0"/>
              </a:rPr>
              <a:t> +8°С   -  +15°С,</a:t>
            </a:r>
          </a:p>
          <a:p>
            <a:pPr algn="just" eaLnBrk="1" hangingPunct="1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cs typeface="Arial" charset="0"/>
              </a:rPr>
              <a:t> +15°С - +25°С. </a:t>
            </a:r>
            <a:endParaRPr lang="en-US" altLang="ru-RU" sz="1400" b="1" dirty="0" smtClean="0">
              <a:solidFill>
                <a:schemeClr val="bg1"/>
              </a:solidFill>
              <a:cs typeface="Arial" charset="0"/>
            </a:endParaRPr>
          </a:p>
          <a:p>
            <a:pPr algn="just" eaLnBrk="1" hangingPunct="1">
              <a:defRPr/>
            </a:pPr>
            <a:endParaRPr lang="ru-RU" altLang="ru-RU" sz="1400" b="1" dirty="0" smtClean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cs typeface="Arial" charset="0"/>
              </a:rPr>
              <a:t>Все помещения оборудованы кондиционерами,</a:t>
            </a:r>
            <a:r>
              <a:rPr lang="en-US" altLang="ru-RU" sz="14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altLang="ru-RU" sz="1400" b="1" dirty="0" smtClean="0">
                <a:solidFill>
                  <a:schemeClr val="bg1"/>
                </a:solidFill>
                <a:cs typeface="Arial" charset="0"/>
              </a:rPr>
              <a:t>приборами для ежедневного учета показателей параметров воздуха</a:t>
            </a:r>
            <a:endParaRPr lang="ru-RU" altLang="ru-RU" sz="1400" b="1" dirty="0" smtClean="0">
              <a:solidFill>
                <a:srgbClr val="DC143C"/>
              </a:solidFill>
              <a:cs typeface="Arial" charset="0"/>
            </a:endParaRPr>
          </a:p>
        </p:txBody>
      </p:sp>
      <p:pic>
        <p:nvPicPr>
          <p:cNvPr id="7196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8" t="2168" r="6473" b="74445"/>
          <a:stretch>
            <a:fillRect/>
          </a:stretch>
        </p:blipFill>
        <p:spPr bwMode="auto">
          <a:xfrm>
            <a:off x="6469722" y="1412874"/>
            <a:ext cx="1873250" cy="1008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Стрелка вправо 74"/>
          <p:cNvSpPr>
            <a:spLocks noChangeArrowheads="1"/>
          </p:cNvSpPr>
          <p:nvPr/>
        </p:nvSpPr>
        <p:spPr bwMode="auto">
          <a:xfrm rot="16200000" flipH="1">
            <a:off x="2028826" y="4032250"/>
            <a:ext cx="360362" cy="541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4126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79388" y="5761038"/>
            <a:ext cx="3379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981075"/>
            <a:ext cx="9144000" cy="117475"/>
          </a:xfrm>
          <a:prstGeom prst="rect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188913"/>
            <a:ext cx="9144000" cy="8636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CC3300"/>
              </a:solidFill>
            </a:endParaRPr>
          </a:p>
        </p:txBody>
      </p:sp>
      <p:sp>
        <p:nvSpPr>
          <p:cNvPr id="18436" name="Rectangle 12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charset="0"/>
              </a:rPr>
              <a:t>                    http://www.cloikk.ru/</a:t>
            </a:r>
          </a:p>
        </p:txBody>
      </p:sp>
      <p:pic>
        <p:nvPicPr>
          <p:cNvPr id="16390" name="Picture 2" descr="C:\Users\parinova\Documents\Марина\ФОТО\экскурсия аптека51\IMG_9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2338" y="2924944"/>
            <a:ext cx="4038600" cy="3036887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91" name="Picture 3" descr="C:\Users\parinova\Documents\Марина\ФОТО\экскурсия аптека51\IMG_9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4552950" cy="3382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79" name="Rectangle 15"/>
          <p:cNvSpPr>
            <a:spLocks noChangeArrowheads="1"/>
          </p:cNvSpPr>
          <p:nvPr/>
        </p:nvSpPr>
        <p:spPr bwMode="auto">
          <a:xfrm>
            <a:off x="684213" y="188913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Учащиеся ГБОУ СОШ №567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экскурсии в аптеке №51</a:t>
            </a:r>
          </a:p>
        </p:txBody>
      </p:sp>
      <p:pic>
        <p:nvPicPr>
          <p:cNvPr id="18440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Б-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810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32400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20" y="93103"/>
            <a:ext cx="287337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WordArt 5"/>
          <p:cNvSpPr>
            <a:spLocks noChangeArrowheads="1" noChangeShapeType="1" noTextEdit="1"/>
          </p:cNvSpPr>
          <p:nvPr/>
        </p:nvSpPr>
        <p:spPr bwMode="auto">
          <a:xfrm>
            <a:off x="323850" y="2420938"/>
            <a:ext cx="8820150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НАШИ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ПРЕИМУЩЕСТВА!!!</a:t>
            </a:r>
          </a:p>
        </p:txBody>
      </p:sp>
      <p:pic>
        <p:nvPicPr>
          <p:cNvPr id="183302" name="Picture 6" descr="отды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6975"/>
            <a:ext cx="39020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3" name="Picture 7" descr="УЧКБ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2781300"/>
            <a:ext cx="3529013" cy="2476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33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7433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48244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6" name="WordArt 10"/>
          <p:cNvSpPr>
            <a:spLocks noChangeArrowheads="1" noChangeShapeType="1" noTextEdit="1"/>
          </p:cNvSpPr>
          <p:nvPr/>
        </p:nvSpPr>
        <p:spPr bwMode="auto">
          <a:xfrm>
            <a:off x="323850" y="2636838"/>
            <a:ext cx="8820150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НАШИ ПРЕИМУЩЕСТВА!!!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Arial" charset="0"/>
              </a:rPr>
              <a:t>                     http</a:t>
            </a:r>
            <a:r>
              <a:rPr lang="ru-RU" altLang="ru-RU" sz="1400" b="1" dirty="0">
                <a:latin typeface="Arial" charset="0"/>
              </a:rPr>
              <a:t>://www.cloikk.ru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13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  <p:bldP spid="183301" grpId="1"/>
      <p:bldP spid="1833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WordArt 3"/>
          <p:cNvSpPr>
            <a:spLocks noChangeArrowheads="1" noChangeShapeType="1" noTextEdit="1"/>
          </p:cNvSpPr>
          <p:nvPr/>
        </p:nvSpPr>
        <p:spPr bwMode="auto">
          <a:xfrm>
            <a:off x="755650" y="188913"/>
            <a:ext cx="7848600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Средняя заработная плата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                          http</a:t>
            </a:r>
            <a:r>
              <a:rPr lang="ru-RU" altLang="ru-RU" sz="1400" b="1" dirty="0">
                <a:latin typeface="Arial" charset="0"/>
              </a:rPr>
              <a:t>://www.cloikk.ru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950" y="1882704"/>
            <a:ext cx="8784530" cy="338455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D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ПРОВИЗОР  Аптеки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 64 000 рублей в месяц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Провизор Аптечного пункта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</a:t>
            </a:r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55 000 рублей в  месяц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ФАРМАЦЕВТ Аптеки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</a:t>
            </a:r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61 000 рублей в месяц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Фармацевт Аптечного пункта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</a:t>
            </a:r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50 000 рублей в месяц</a:t>
            </a:r>
          </a:p>
          <a:p>
            <a:pPr marL="457200" indent="-457200" algn="ctr">
              <a:buFontTx/>
              <a:buChar char="-"/>
              <a:defRPr/>
            </a:pPr>
            <a:endParaRPr lang="ru-RU" sz="3200" b="1" dirty="0">
              <a:solidFill>
                <a:srgbClr val="D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3200" b="1" dirty="0">
              <a:solidFill>
                <a:srgbClr val="D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33" name="Picture 13" descr="Изображение 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92375"/>
            <a:ext cx="5400675" cy="396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12" descr="Изображение 0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" y="260350"/>
            <a:ext cx="5040312" cy="352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7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Arial" charset="0"/>
              </a:rPr>
              <a:t>                     http</a:t>
            </a:r>
            <a:r>
              <a:rPr lang="ru-RU" altLang="ru-RU" sz="1400" b="1" dirty="0">
                <a:latin typeface="Times New Roman" pitchFamily="18" charset="0"/>
              </a:rPr>
              <a:t>://</a:t>
            </a:r>
            <a:r>
              <a:rPr lang="ru-RU" altLang="ru-RU" sz="1400" b="1" dirty="0">
                <a:latin typeface="Arial" charset="0"/>
              </a:rPr>
              <a:t>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6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9960" y="855924"/>
            <a:ext cx="3538736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Повышение квалификации. 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5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</a:rPr>
              <a:t>http</a:t>
            </a:r>
            <a:r>
              <a:rPr lang="ru-RU" altLang="ru-RU" sz="1400" b="1" dirty="0">
                <a:latin typeface="Arial" charset="0"/>
              </a:rPr>
              <a:t>://www.cloikk.ru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162832" name="Picture 16" descr="Изображение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6" r="3734"/>
          <a:stretch>
            <a:fillRect/>
          </a:stretch>
        </p:blipFill>
        <p:spPr bwMode="auto">
          <a:xfrm>
            <a:off x="468313" y="333375"/>
            <a:ext cx="4089400" cy="4751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34" name="Picture 18" descr="image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8759" r="12408"/>
          <a:stretch>
            <a:fillRect/>
          </a:stretch>
        </p:blipFill>
        <p:spPr bwMode="auto">
          <a:xfrm>
            <a:off x="4787900" y="2420938"/>
            <a:ext cx="3886200" cy="357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Кадровый резерв учреждения.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0" y="188913"/>
            <a:ext cx="9144000" cy="1223962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6" tIns="29718" rIns="59436" bIns="2971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5975350" y="6400800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                     http</a:t>
            </a:r>
            <a:r>
              <a:rPr lang="ru-RU" altLang="ru-RU" sz="1400" b="1" dirty="0">
                <a:latin typeface="Times New Roman" pitchFamily="18" charset="0"/>
              </a:rPr>
              <a:t>://</a:t>
            </a:r>
            <a:r>
              <a:rPr lang="ru-RU" altLang="ru-RU" sz="1400" b="1" dirty="0">
                <a:latin typeface="Arial" charset="0"/>
              </a:rPr>
              <a:t>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sp>
        <p:nvSpPr>
          <p:cNvPr id="174088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 smtClean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ЛЮБИМ И ЦЕНИМ </a:t>
            </a:r>
            <a:br>
              <a:rPr lang="ru-RU" altLang="ru-RU" sz="4000" b="1" smtClean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4000" b="1" smtClean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СВОЮ РАБОТУ</a:t>
            </a:r>
            <a:endParaRPr lang="ru-RU" sz="4000" b="1" smtClean="0">
              <a:solidFill>
                <a:srgbClr val="D03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091" name="Picture 11" descr="РПО ап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6363" y="1601788"/>
            <a:ext cx="6391275" cy="452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740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7" name="WordArt 7"/>
          <p:cNvSpPr>
            <a:spLocks noChangeArrowheads="1" noChangeShapeType="1" noTextEdit="1"/>
          </p:cNvSpPr>
          <p:nvPr/>
        </p:nvSpPr>
        <p:spPr bwMode="auto">
          <a:xfrm>
            <a:off x="900113" y="115888"/>
            <a:ext cx="7848600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Сотрудничество</a:t>
            </a:r>
          </a:p>
        </p:txBody>
      </p:sp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152478"/>
            <a:ext cx="3887787" cy="251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РУД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91095"/>
            <a:ext cx="3887787" cy="2414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96975"/>
            <a:ext cx="3889375" cy="251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1" descr="колледж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24" y="3751652"/>
            <a:ext cx="3889375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13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charset="0"/>
              </a:rPr>
              <a:t>                   http://www.cloikk.ru/</a:t>
            </a:r>
          </a:p>
        </p:txBody>
      </p:sp>
      <p:pic>
        <p:nvPicPr>
          <p:cNvPr id="13320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6170613"/>
            <a:ext cx="33797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33681" y="448468"/>
            <a:ext cx="9119066" cy="2808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9436" tIns="29718" rIns="59436" bIns="2971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" name="Прямоугольник 32"/>
          <p:cNvSpPr>
            <a:spLocks noChangeArrowheads="1"/>
          </p:cNvSpPr>
          <p:nvPr/>
        </p:nvSpPr>
        <p:spPr bwMode="auto">
          <a:xfrm>
            <a:off x="0" y="3573463"/>
            <a:ext cx="9144000" cy="2232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lIns="59436" tIns="29718" rIns="59436" bIns="29718" anchor="ctr"/>
          <a:lstStyle/>
          <a:p>
            <a:pPr algn="ctr">
              <a:defRPr/>
            </a:pPr>
            <a:r>
              <a:rPr lang="ru-RU" altLang="ru-RU" sz="5000" b="1" dirty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аптеки и аптечные пункты </a:t>
            </a:r>
          </a:p>
          <a:p>
            <a:pPr algn="ctr">
              <a:defRPr/>
            </a:pPr>
            <a:r>
              <a:rPr lang="ru-RU" altLang="ru-RU" sz="5000" b="1" dirty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ГБУЗ «ЦЛО ДЗМ»</a:t>
            </a:r>
            <a:endParaRPr lang="ru-RU" sz="5000" dirty="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900113" y="549275"/>
            <a:ext cx="7345362" cy="2606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5500" b="1" dirty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Если Вы готовы </a:t>
            </a:r>
          </a:p>
          <a:p>
            <a:pPr algn="ctr">
              <a:defRPr/>
            </a:pPr>
            <a:r>
              <a:rPr lang="ru-RU" altLang="ru-RU" sz="5500" b="1" dirty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высокому старту,</a:t>
            </a:r>
          </a:p>
          <a:p>
            <a:pPr algn="ctr">
              <a:defRPr/>
            </a:pPr>
            <a:r>
              <a:rPr lang="ru-RU" altLang="ru-RU" sz="5500" b="1" dirty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Ваш выбор –</a:t>
            </a:r>
            <a:r>
              <a:rPr lang="ru-RU" altLang="ru-RU" sz="4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7654" name="Rectangle 19"/>
          <p:cNvSpPr>
            <a:spLocks noChangeArrowheads="1"/>
          </p:cNvSpPr>
          <p:nvPr/>
        </p:nvSpPr>
        <p:spPr bwMode="auto">
          <a:xfrm>
            <a:off x="5975350" y="6374606"/>
            <a:ext cx="3168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                       http</a:t>
            </a:r>
            <a:r>
              <a:rPr lang="ru-RU" altLang="ru-RU" sz="1400" b="1" dirty="0">
                <a:latin typeface="Times New Roman" pitchFamily="18" charset="0"/>
              </a:rPr>
              <a:t>://</a:t>
            </a:r>
            <a:r>
              <a:rPr lang="ru-RU" altLang="ru-RU" sz="1400" b="1" dirty="0">
                <a:latin typeface="Arial" charset="0"/>
              </a:rPr>
              <a:t>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7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174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rgbClr val="FF0000"/>
                </a:solidFill>
              </a:rPr>
              <a:t>Телефоны руководителей округов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858064"/>
              </p:ext>
            </p:extLst>
          </p:nvPr>
        </p:nvGraphicFramePr>
        <p:xfrm>
          <a:off x="107950" y="1006017"/>
          <a:ext cx="8856663" cy="4727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221"/>
                <a:gridCol w="2952221"/>
                <a:gridCol w="2952221"/>
              </a:tblGrid>
              <a:tr h="6480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ЦАО  ВАО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Слободянюк Ольга Александровна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8(903)232-66-48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САО ЗАО СЗАО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Борисова Дарья Алексеевна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8(962)912-21-61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СВАО ЮАО Зеленоград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Гарбузова Вера Владимировна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8(909)153-98-67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ЮЗАО ЮВАО</a:t>
                      </a:r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Иванова Светлана Александровна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8(903)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507-90-62</a:t>
                      </a:r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947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Куратор по</a:t>
                      </a:r>
                      <a:r>
                        <a:rPr lang="ru-RU" sz="1800" baseline="0" dirty="0" smtClean="0"/>
                        <a:t> аптечным пунктам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Чичерова</a:t>
                      </a:r>
                      <a:r>
                        <a:rPr lang="ru-RU" sz="1800" baseline="0" dirty="0" smtClean="0"/>
                        <a:t> Наталья Николаевна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8(903)201-72-93</a:t>
                      </a:r>
                    </a:p>
                    <a:p>
                      <a:endParaRPr lang="ru-RU" sz="1800" dirty="0"/>
                    </a:p>
                  </a:txBody>
                  <a:tcPr marL="91432" marR="91432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0048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Отдел правового обеспечения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</a:rPr>
                        <a:t> и кадровой работы</a:t>
                      </a:r>
                      <a:endParaRPr lang="ru-RU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2" marR="91432" marT="45711" marB="45711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Специалист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Исаева Анна Юрьевна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8(495)689-55-26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726" name="Rectangle 19"/>
          <p:cNvSpPr>
            <a:spLocks noChangeArrowheads="1"/>
          </p:cNvSpPr>
          <p:nvPr/>
        </p:nvSpPr>
        <p:spPr bwMode="auto">
          <a:xfrm>
            <a:off x="6084888" y="6421438"/>
            <a:ext cx="2987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                       http</a:t>
            </a:r>
            <a:r>
              <a:rPr lang="ru-RU" altLang="ru-RU" sz="1400" b="1" dirty="0">
                <a:latin typeface="Times New Roman" pitchFamily="18" charset="0"/>
              </a:rPr>
              <a:t>://</a:t>
            </a:r>
            <a:r>
              <a:rPr lang="ru-RU" altLang="ru-RU" sz="1400" b="1" dirty="0">
                <a:latin typeface="Arial" charset="0"/>
              </a:rPr>
              <a:t>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6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07504" y="5949950"/>
            <a:ext cx="3523109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2"/>
          <p:cNvSpPr>
            <a:spLocks noChangeArrowheads="1"/>
          </p:cNvSpPr>
          <p:nvPr/>
        </p:nvSpPr>
        <p:spPr bwMode="auto">
          <a:xfrm>
            <a:off x="17462" y="1700808"/>
            <a:ext cx="9126537" cy="38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9436" tIns="29718" rIns="59436" bIns="2971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771775" y="836613"/>
            <a:ext cx="4052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8676" name="WordArt 8"/>
          <p:cNvSpPr>
            <a:spLocks noChangeArrowheads="1" noChangeShapeType="1" noTextEdit="1"/>
          </p:cNvSpPr>
          <p:nvPr/>
        </p:nvSpPr>
        <p:spPr bwMode="auto">
          <a:xfrm>
            <a:off x="539750" y="2997200"/>
            <a:ext cx="7772400" cy="2305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D032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Москва, ул. Стрелецкая, д. 3</a:t>
            </a:r>
          </a:p>
          <a:p>
            <a:pPr algn="ctr"/>
            <a:r>
              <a:rPr lang="ru-RU" sz="3600" kern="10" dirty="0">
                <a:solidFill>
                  <a:srgbClr val="D032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Телефон: (495) 974-79-22</a:t>
            </a:r>
          </a:p>
          <a:p>
            <a:pPr algn="ctr"/>
            <a:r>
              <a:rPr lang="ru-RU" sz="3600" kern="10" dirty="0">
                <a:solidFill>
                  <a:srgbClr val="D032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Сайт  http://www.cloikk.ru/</a:t>
            </a:r>
          </a:p>
        </p:txBody>
      </p:sp>
      <p:sp>
        <p:nvSpPr>
          <p:cNvPr id="177162" name="Rectangle 10"/>
          <p:cNvSpPr>
            <a:spLocks noChangeArrowheads="1"/>
          </p:cNvSpPr>
          <p:nvPr/>
        </p:nvSpPr>
        <p:spPr bwMode="auto">
          <a:xfrm>
            <a:off x="611188" y="1412875"/>
            <a:ext cx="7993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6000" b="1" dirty="0">
                <a:solidFill>
                  <a:srgbClr val="D03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ГБУЗ «ЦЛО ДЗМ»</a:t>
            </a:r>
            <a:endParaRPr lang="ru-RU" sz="6000" b="1" dirty="0">
              <a:solidFill>
                <a:srgbClr val="D03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79512" y="0"/>
            <a:ext cx="878497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5" name="Прямоугольник 32"/>
          <p:cNvSpPr>
            <a:spLocks noChangeArrowheads="1"/>
          </p:cNvSpPr>
          <p:nvPr/>
        </p:nvSpPr>
        <p:spPr bwMode="auto">
          <a:xfrm>
            <a:off x="0" y="260350"/>
            <a:ext cx="9144000" cy="571500"/>
          </a:xfrm>
          <a:prstGeom prst="rect">
            <a:avLst/>
          </a:prstGeom>
          <a:solidFill>
            <a:srgbClr val="ECEFF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6" tIns="29718" rIns="59436" bIns="2971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288" y="1279525"/>
            <a:ext cx="2160587" cy="792163"/>
          </a:xfrm>
          <a:prstGeom prst="rect">
            <a:avLst/>
          </a:prstGeom>
          <a:solidFill>
            <a:srgbClr val="89A2AD"/>
          </a:solid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Испытательная лаборатория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4 августа 1941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2500" y="1282700"/>
            <a:ext cx="21590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Аптеки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города Москвы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92888" y="1268413"/>
            <a:ext cx="21590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Аптечный склад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1930-е годы</a:t>
            </a:r>
          </a:p>
        </p:txBody>
      </p:sp>
      <p:pic>
        <p:nvPicPr>
          <p:cNvPr id="3" name="Picture 2" descr="http://i0.photo.2gis.com/images/branch/32/4503599628439060_6484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b="22218"/>
          <a:stretch/>
        </p:blipFill>
        <p:spPr bwMode="auto">
          <a:xfrm>
            <a:off x="6084168" y="3675190"/>
            <a:ext cx="2541959" cy="1948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www.etoretro.ru/data/media/19/1428247750048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5288" y="3666061"/>
            <a:ext cx="2483806" cy="1957144"/>
          </a:xfrm>
          <a:prstGeom prst="rect">
            <a:avLst/>
          </a:prstGeom>
          <a:solidFill>
            <a:schemeClr val="bg1"/>
          </a:solidFill>
          <a:ln w="88900" cap="sq" cmpd="sng">
            <a:solidFill>
              <a:srgbClr val="ECEFF1"/>
            </a:solidFill>
            <a:miter lim="800000"/>
          </a:ln>
          <a:effectLst>
            <a:outerShdw dist="127000" dir="2700000" algn="tl" rotWithShape="0">
              <a:srgbClr val="546E7A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81" name="Прямоугольник 3"/>
          <p:cNvSpPr>
            <a:spLocks noChangeArrowheads="1"/>
          </p:cNvSpPr>
          <p:nvPr/>
        </p:nvSpPr>
        <p:spPr bwMode="auto">
          <a:xfrm>
            <a:off x="433388" y="3762375"/>
            <a:ext cx="1055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/>
              <a:t>Фото 30-х годов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70972" y="3802042"/>
            <a:ext cx="10182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effectLst>
                  <a:glow rad="2413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+mn-lt"/>
              </a:rPr>
              <a:t>Фото наши дни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4572000" y="1995488"/>
            <a:ext cx="360363" cy="39528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073650" y="1866900"/>
            <a:ext cx="2097088" cy="585788"/>
          </a:xfrm>
          <a:prstGeom prst="rect">
            <a:avLst/>
          </a:prstGeom>
          <a:solidFill>
            <a:srgbClr val="ECEFF1">
              <a:alpha val="92000"/>
            </a:srgb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 - 2005 год </a:t>
            </a:r>
          </a:p>
        </p:txBody>
      </p:sp>
      <p:sp>
        <p:nvSpPr>
          <p:cNvPr id="28" name="Стрелка вправо 27"/>
          <p:cNvSpPr/>
          <p:nvPr/>
        </p:nvSpPr>
        <p:spPr>
          <a:xfrm rot="16200000" flipH="1">
            <a:off x="5969794" y="2397919"/>
            <a:ext cx="360362" cy="53975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flipH="1">
            <a:off x="7308850" y="1995488"/>
            <a:ext cx="360363" cy="39528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6200000" flipH="1">
            <a:off x="2105025" y="2408238"/>
            <a:ext cx="360363" cy="541337"/>
          </a:xfrm>
          <a:prstGeom prst="rightArrow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423988" y="2900363"/>
            <a:ext cx="6308725" cy="4000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ГБУЗ «ЦЛО ДЗМ» - 2012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2138" y="3706813"/>
            <a:ext cx="2747962" cy="19542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20000"/>
              </a:spcBef>
              <a:defRPr/>
            </a:pPr>
            <a:r>
              <a:rPr lang="ru-RU" sz="1100" dirty="0" smtClean="0">
                <a:solidFill>
                  <a:srgbClr val="546E7A"/>
                </a:solidFill>
                <a:cs typeface="Arial" charset="0"/>
              </a:rPr>
              <a:t>Большинство аптек, входящих в состав ГБУЗ «ЦЛО ДЗМ», имеют историческую ценность для жителей районов Москвы, поскольку находятся на одном месте уже несколько десятков лет. Например, </a:t>
            </a:r>
            <a:r>
              <a:rPr lang="ru-RU" sz="1100" b="1" dirty="0" smtClean="0">
                <a:solidFill>
                  <a:srgbClr val="546E7A"/>
                </a:solidFill>
                <a:cs typeface="Arial" charset="0"/>
              </a:rPr>
              <a:t>Аптека № 5</a:t>
            </a:r>
            <a:r>
              <a:rPr lang="ru-RU" sz="1100" dirty="0" smtClean="0">
                <a:solidFill>
                  <a:srgbClr val="546E7A"/>
                </a:solidFill>
                <a:cs typeface="Arial" charset="0"/>
              </a:rPr>
              <a:t>, находящаяся по адресу </a:t>
            </a:r>
            <a:r>
              <a:rPr lang="ru-RU" sz="1100" b="1" dirty="0" smtClean="0">
                <a:solidFill>
                  <a:srgbClr val="546E7A"/>
                </a:solidFill>
                <a:cs typeface="Arial" charset="0"/>
              </a:rPr>
              <a:t>ул. Петровка, д.19</a:t>
            </a:r>
            <a:r>
              <a:rPr lang="ru-RU" sz="1100" dirty="0" smtClean="0">
                <a:solidFill>
                  <a:srgbClr val="546E7A"/>
                </a:solidFill>
                <a:cs typeface="Arial" charset="0"/>
              </a:rPr>
              <a:t>, начинает свою историю с 20-х годов девятнадцатого столетия, когда в там размещалась </a:t>
            </a:r>
            <a:r>
              <a:rPr lang="ru-RU" sz="1100" b="1" dirty="0" smtClean="0">
                <a:solidFill>
                  <a:srgbClr val="546E7A"/>
                </a:solidFill>
                <a:cs typeface="Arial" charset="0"/>
              </a:rPr>
              <a:t>«Петровская аптека».</a:t>
            </a:r>
          </a:p>
        </p:txBody>
      </p:sp>
      <p:sp>
        <p:nvSpPr>
          <p:cNvPr id="3090" name="WordArt 31"/>
          <p:cNvSpPr>
            <a:spLocks noChangeArrowheads="1" noChangeShapeType="1" noTextEdit="1"/>
          </p:cNvSpPr>
          <p:nvPr/>
        </p:nvSpPr>
        <p:spPr bwMode="auto">
          <a:xfrm>
            <a:off x="2700338" y="404813"/>
            <a:ext cx="4103687" cy="334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>
                <a:solidFill>
                  <a:srgbClr val="D03200"/>
                </a:solidFill>
                <a:latin typeface="Arial"/>
                <a:cs typeface="Arial"/>
              </a:rPr>
              <a:t>Историческая справка</a:t>
            </a:r>
          </a:p>
        </p:txBody>
      </p:sp>
      <p:sp>
        <p:nvSpPr>
          <p:cNvPr id="3091" name="Rectangle 36"/>
          <p:cNvSpPr>
            <a:spLocks noChangeArrowheads="1"/>
          </p:cNvSpPr>
          <p:nvPr/>
        </p:nvSpPr>
        <p:spPr bwMode="auto">
          <a:xfrm>
            <a:off x="7148513" y="6470650"/>
            <a:ext cx="210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http://www.cloikk.ru/</a:t>
            </a:r>
          </a:p>
        </p:txBody>
      </p:sp>
      <p:pic>
        <p:nvPicPr>
          <p:cNvPr id="3092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0" y="5949950"/>
            <a:ext cx="337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363663" y="2900363"/>
            <a:ext cx="6369050" cy="4000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ГБУЗ «ЦЛО ДЗМ» - 2012 год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2788" y="3357563"/>
            <a:ext cx="3240087" cy="73818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cs typeface="Arial" charset="0"/>
              </a:rPr>
              <a:t>Аптеки, отпускающие наркотические и психотропные лекарственные препараты – 44.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2788" y="2924175"/>
            <a:ext cx="3240087" cy="3079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Круглосуточные аптеки - 13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2788" y="4221163"/>
            <a:ext cx="3240087" cy="5238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Аптеки, отпускающие препараты по родовым сертификатам - 42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4375" y="2276475"/>
            <a:ext cx="3240088" cy="5238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cs typeface="Arial" charset="0"/>
              </a:rPr>
              <a:t>Аптеки с рецептурно-производственным отделом - 35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2788" y="1343025"/>
            <a:ext cx="3240087" cy="79851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79 аптек: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все аптеки участвуют в льготном лекарственном обеспечении</a:t>
            </a:r>
          </a:p>
        </p:txBody>
      </p:sp>
      <p:grpSp>
        <p:nvGrpSpPr>
          <p:cNvPr id="5127" name="Группа 8"/>
          <p:cNvGrpSpPr>
            <a:grpSpLocks/>
          </p:cNvGrpSpPr>
          <p:nvPr/>
        </p:nvGrpSpPr>
        <p:grpSpPr bwMode="auto">
          <a:xfrm>
            <a:off x="0" y="333375"/>
            <a:ext cx="9144000" cy="585788"/>
            <a:chOff x="0" y="549274"/>
            <a:chExt cx="9144000" cy="58649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1089671"/>
              <a:ext cx="9144000" cy="46093"/>
            </a:xfrm>
            <a:prstGeom prst="rect">
              <a:avLst/>
            </a:prstGeom>
            <a:solidFill>
              <a:srgbClr val="546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549274"/>
              <a:ext cx="9144000" cy="540397"/>
            </a:xfrm>
            <a:prstGeom prst="rect">
              <a:avLst/>
            </a:prstGeom>
            <a:solidFill>
              <a:srgbClr val="ECEF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6260" y="572043"/>
              <a:ext cx="625126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spc="200" dirty="0">
                  <a:solidFill>
                    <a:srgbClr val="DC143C"/>
                  </a:solidFill>
                  <a:effectLst>
                    <a:innerShdw blurRad="50800" dist="50800" dir="54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ГБУЗ «ЦЛО ДЗМ» на карте Москвы</a:t>
              </a:r>
              <a:endParaRPr lang="ru-RU" sz="2400" spc="200" dirty="0">
                <a:latin typeface="+mn-lt"/>
              </a:endParaRPr>
            </a:p>
          </p:txBody>
        </p:sp>
      </p:grpSp>
      <p:pic>
        <p:nvPicPr>
          <p:cNvPr id="5128" name="Рисунок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4" t="5196" r="27348" b="9441"/>
          <a:stretch>
            <a:fillRect/>
          </a:stretch>
        </p:blipFill>
        <p:spPr bwMode="auto">
          <a:xfrm>
            <a:off x="4716463" y="1916113"/>
            <a:ext cx="37338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17"/>
          <p:cNvSpPr>
            <a:spLocks noChangeArrowheads="1"/>
          </p:cNvSpPr>
          <p:nvPr/>
        </p:nvSpPr>
        <p:spPr bwMode="auto">
          <a:xfrm>
            <a:off x="5975350" y="6400800"/>
            <a:ext cx="316865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                         http://www.cloikk.ru/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E11537"/>
                </a:solidFill>
                <a:latin typeface="Times New Roman" pitchFamily="18" charset="0"/>
              </a:rPr>
              <a:t>/</a:t>
            </a:r>
          </a:p>
        </p:txBody>
      </p:sp>
      <p:sp>
        <p:nvSpPr>
          <p:cNvPr id="2" name="Прямоугольник 18"/>
          <p:cNvSpPr/>
          <p:nvPr/>
        </p:nvSpPr>
        <p:spPr>
          <a:xfrm>
            <a:off x="6659563" y="1268413"/>
            <a:ext cx="935037" cy="5048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</a:rPr>
              <a:t>178 АП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</a:rPr>
              <a:t>Москва</a:t>
            </a:r>
          </a:p>
        </p:txBody>
      </p:sp>
      <p:sp>
        <p:nvSpPr>
          <p:cNvPr id="3" name="Прямоугольник 18"/>
          <p:cNvSpPr/>
          <p:nvPr/>
        </p:nvSpPr>
        <p:spPr>
          <a:xfrm>
            <a:off x="7667625" y="1268413"/>
            <a:ext cx="935038" cy="5048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</a:rPr>
              <a:t>17 АП</a:t>
            </a:r>
          </a:p>
          <a:p>
            <a:pPr algn="ctr">
              <a:defRPr/>
            </a:pPr>
            <a:r>
              <a:rPr lang="ru-RU" sz="1400" b="1" dirty="0" err="1">
                <a:solidFill>
                  <a:srgbClr val="FFFFFF"/>
                </a:solidFill>
              </a:rPr>
              <a:t>ТиНАО</a:t>
            </a:r>
            <a:endParaRPr lang="ru-RU" sz="14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18"/>
          <p:cNvSpPr/>
          <p:nvPr/>
        </p:nvSpPr>
        <p:spPr>
          <a:xfrm>
            <a:off x="4500563" y="1268413"/>
            <a:ext cx="935037" cy="5048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</a:rPr>
              <a:t>76 аптек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</a:rPr>
              <a:t>Москва</a:t>
            </a:r>
          </a:p>
        </p:txBody>
      </p:sp>
      <p:sp>
        <p:nvSpPr>
          <p:cNvPr id="8" name="Прямоугольник 18"/>
          <p:cNvSpPr/>
          <p:nvPr/>
        </p:nvSpPr>
        <p:spPr>
          <a:xfrm>
            <a:off x="5580063" y="1268413"/>
            <a:ext cx="935037" cy="5048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FF"/>
                </a:solidFill>
              </a:rPr>
              <a:t>3 аптеки</a:t>
            </a:r>
          </a:p>
          <a:p>
            <a:pPr algn="ctr">
              <a:defRPr/>
            </a:pPr>
            <a:r>
              <a:rPr lang="ru-RU" sz="1400" b="1" dirty="0" err="1">
                <a:solidFill>
                  <a:srgbClr val="FFFFFF"/>
                </a:solidFill>
              </a:rPr>
              <a:t>ТиНАО</a:t>
            </a:r>
            <a:endParaRPr lang="ru-RU" sz="1400" b="1" dirty="0">
              <a:solidFill>
                <a:srgbClr val="FFFFFF"/>
              </a:solidFill>
            </a:endParaRPr>
          </a:p>
        </p:txBody>
      </p:sp>
      <p:pic>
        <p:nvPicPr>
          <p:cNvPr id="5134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79388" y="5743575"/>
            <a:ext cx="3379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46" name="Picture 34" descr="ЛО-77-02-007322_Стр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5088" y="716096"/>
            <a:ext cx="3575050" cy="504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20" name="Picture 8" descr="обеспе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87" y="1124791"/>
            <a:ext cx="3744912" cy="310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1" name="Picture 9" descr="наркоти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2421837" cy="221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2" name="Picture 10" descr="по рецепта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16338"/>
            <a:ext cx="2736999" cy="230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1961"/>
            <a:ext cx="2881015" cy="2433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Picture 12" descr="вакцина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70126"/>
            <a:ext cx="2519958" cy="230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92150"/>
            <a:ext cx="9144000" cy="117475"/>
          </a:xfrm>
          <a:prstGeom prst="rect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188913"/>
            <a:ext cx="9144000" cy="53975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CC3300"/>
              </a:solidFill>
            </a:endParaRPr>
          </a:p>
        </p:txBody>
      </p:sp>
      <p:sp>
        <p:nvSpPr>
          <p:cNvPr id="6154" name="Text Box 21"/>
          <p:cNvSpPr txBox="1">
            <a:spLocks noChangeArrowheads="1"/>
          </p:cNvSpPr>
          <p:nvPr/>
        </p:nvSpPr>
        <p:spPr bwMode="auto">
          <a:xfrm>
            <a:off x="2268538" y="1268413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6155" name="Text Box 23"/>
          <p:cNvSpPr txBox="1">
            <a:spLocks noChangeArrowheads="1"/>
          </p:cNvSpPr>
          <p:nvPr/>
        </p:nvSpPr>
        <p:spPr bwMode="auto">
          <a:xfrm>
            <a:off x="1403350" y="333375"/>
            <a:ext cx="6192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6156" name="WordArt 29"/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4367213" cy="333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D03200"/>
                </a:solidFill>
                <a:latin typeface="Arial"/>
                <a:cs typeface="Arial"/>
              </a:rPr>
              <a:t>Виды деятельности</a:t>
            </a:r>
          </a:p>
        </p:txBody>
      </p:sp>
      <p:sp>
        <p:nvSpPr>
          <p:cNvPr id="6157" name="Rectangle 30"/>
          <p:cNvSpPr>
            <a:spLocks noChangeArrowheads="1"/>
          </p:cNvSpPr>
          <p:nvPr/>
        </p:nvSpPr>
        <p:spPr bwMode="auto">
          <a:xfrm>
            <a:off x="6804025" y="6400800"/>
            <a:ext cx="23399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</a:rPr>
              <a:t>http</a:t>
            </a:r>
            <a:r>
              <a:rPr lang="ru-RU" altLang="ru-RU" sz="1400" b="1">
                <a:latin typeface="Arial" charset="0"/>
              </a:rPr>
              <a:t>://www.cloikk.ru</a:t>
            </a:r>
            <a:endParaRPr lang="ru-RU" altLang="ru-RU" sz="1400" b="1">
              <a:solidFill>
                <a:srgbClr val="E11537"/>
              </a:solidFill>
              <a:latin typeface="Times New Roman" pitchFamily="18" charset="0"/>
            </a:endParaRPr>
          </a:p>
        </p:txBody>
      </p:sp>
      <p:pic>
        <p:nvPicPr>
          <p:cNvPr id="6158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79388" y="5805488"/>
            <a:ext cx="3379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 descr="http://delomart.ru/wp-content/uploads/2016/11/xr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47" y="3470126"/>
            <a:ext cx="3115841" cy="246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7" name="Picture 11" descr="IMG_11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6275" y="1867741"/>
            <a:ext cx="3387725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2356" name="Picture 20" descr="DSC027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764704"/>
            <a:ext cx="6120804" cy="4212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13"/>
          <p:cNvSpPr>
            <a:spLocks noChangeArrowheads="1"/>
          </p:cNvSpPr>
          <p:nvPr/>
        </p:nvSpPr>
        <p:spPr bwMode="auto">
          <a:xfrm>
            <a:off x="7019925" y="6400800"/>
            <a:ext cx="21240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</a:rPr>
              <a:t>http://</a:t>
            </a:r>
            <a:r>
              <a:rPr lang="ru-RU" altLang="ru-RU" sz="1400" b="1" dirty="0">
                <a:latin typeface="Arial" charset="0"/>
              </a:rPr>
              <a:t>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7173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79388" y="5743575"/>
            <a:ext cx="3379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16632"/>
            <a:ext cx="676875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200" dirty="0">
                <a:solidFill>
                  <a:srgbClr val="DC143C"/>
                </a:solidFill>
                <a:effectLst>
                  <a:innerShdw blurRad="50800" dist="50800" dir="54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Аптеки ГБУЗ «ЦЛО ДЗМ»</a:t>
            </a:r>
            <a:endParaRPr lang="ru-RU" spc="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1" name="Picture 11" descr="IMG_053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582917"/>
            <a:ext cx="7127875" cy="5345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4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</a:rPr>
              <a:t>                   http://</a:t>
            </a:r>
            <a:r>
              <a:rPr lang="ru-RU" altLang="ru-RU" sz="1400" b="1" dirty="0">
                <a:latin typeface="Arial" charset="0"/>
              </a:rPr>
              <a:t>www.cloikk.ru</a:t>
            </a:r>
            <a:r>
              <a:rPr lang="ru-RU" altLang="ru-RU" sz="1400" b="1" dirty="0">
                <a:latin typeface="Times New Roman" pitchFamily="18" charset="0"/>
              </a:rPr>
              <a:t>/</a:t>
            </a:r>
          </a:p>
        </p:txBody>
      </p:sp>
      <p:pic>
        <p:nvPicPr>
          <p:cNvPr id="8196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DSCN006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32656"/>
            <a:ext cx="4038600" cy="3340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IMG_20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1844824"/>
            <a:ext cx="4038600" cy="3490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166688" y="5527208"/>
            <a:ext cx="337978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292080" y="6288178"/>
            <a:ext cx="37444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                       http://www.cloikk.ru/</a:t>
            </a:r>
          </a:p>
        </p:txBody>
      </p:sp>
    </p:spTree>
    <p:extLst>
      <p:ext uri="{BB962C8B-B14F-4D97-AF65-F5344CB8AC3E}">
        <p14:creationId xmlns:p14="http://schemas.microsoft.com/office/powerpoint/2010/main" val="507017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4" name="Picture 12" descr="IMG_36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962276"/>
            <a:ext cx="4038600" cy="3125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80" name="Picture 8" descr="Изображение 0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3375"/>
            <a:ext cx="5267325" cy="4033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5975350" y="6400800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Arial" charset="0"/>
              </a:rPr>
              <a:t>                       http://www.cloikk.ru/</a:t>
            </a:r>
          </a:p>
        </p:txBody>
      </p:sp>
      <p:pic>
        <p:nvPicPr>
          <p:cNvPr id="10245" name="Picture 25" descr="C:\Users\vorotneva\Desktop\Елена\Сайт\лого\логоти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33540" r="18034" b="42828"/>
          <a:stretch>
            <a:fillRect/>
          </a:stretch>
        </p:blipFill>
        <p:spPr bwMode="auto">
          <a:xfrm>
            <a:off x="250825" y="5949950"/>
            <a:ext cx="33797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675</Words>
  <Application>Microsoft Office PowerPoint</Application>
  <PresentationFormat>Экран (4:3)</PresentationFormat>
  <Paragraphs>145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http://www.cloikk.ru/</vt:lpstr>
      <vt:lpstr>Презентация PowerPoint</vt:lpstr>
      <vt:lpstr>Презентация PowerPoint</vt:lpstr>
      <vt:lpstr>Презентация PowerPoint</vt:lpstr>
      <vt:lpstr>Реализация пиявок, кислород, вакцины, сыворотки.  Аптеки с фито барами.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Первичная профсоюзная организация   ГБУЗ «ЦЛО ДЗМ»</vt:lpstr>
      <vt:lpstr>Презентация PowerPoint</vt:lpstr>
      <vt:lpstr>Поздравление участников ВОВ с Днём Победы</vt:lpstr>
      <vt:lpstr>Презентация PowerPoint</vt:lpstr>
      <vt:lpstr>Презентация PowerPoint</vt:lpstr>
      <vt:lpstr>Презентация PowerPoint</vt:lpstr>
      <vt:lpstr>Повышение квалификации. </vt:lpstr>
      <vt:lpstr>Кадровый резерв учреждения.</vt:lpstr>
      <vt:lpstr>МЫ ЛЮБИМ И ЦЕНИМ  СВОЮ РАБОТУ</vt:lpstr>
      <vt:lpstr>Презентация PowerPoint</vt:lpstr>
      <vt:lpstr>Презентация PowerPoint</vt:lpstr>
      <vt:lpstr>Телефоны руководителей округов</vt:lpstr>
      <vt:lpstr>Презентация PowerPoint</vt:lpstr>
    </vt:vector>
  </TitlesOfParts>
  <Company>citypharm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gorolyuk</dc:creator>
  <cp:lastModifiedBy>Исаева Анна Юрьевна</cp:lastModifiedBy>
  <cp:revision>209</cp:revision>
  <cp:lastPrinted>2018-03-23T11:58:55Z</cp:lastPrinted>
  <dcterms:created xsi:type="dcterms:W3CDTF">2014-11-27T10:20:44Z</dcterms:created>
  <dcterms:modified xsi:type="dcterms:W3CDTF">2018-03-27T09:03:05Z</dcterms:modified>
</cp:coreProperties>
</file>