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94" r:id="rId2"/>
    <p:sldId id="287" r:id="rId3"/>
    <p:sldId id="297" r:id="rId4"/>
    <p:sldId id="296" r:id="rId5"/>
    <p:sldId id="298" r:id="rId6"/>
    <p:sldId id="295" r:id="rId7"/>
    <p:sldId id="309" r:id="rId8"/>
    <p:sldId id="257" r:id="rId9"/>
    <p:sldId id="285" r:id="rId10"/>
    <p:sldId id="258" r:id="rId11"/>
    <p:sldId id="259" r:id="rId12"/>
    <p:sldId id="286" r:id="rId13"/>
    <p:sldId id="288" r:id="rId14"/>
    <p:sldId id="291" r:id="rId15"/>
    <p:sldId id="292" r:id="rId16"/>
    <p:sldId id="293" r:id="rId17"/>
    <p:sldId id="260" r:id="rId18"/>
    <p:sldId id="310" r:id="rId19"/>
    <p:sldId id="302" r:id="rId20"/>
    <p:sldId id="305" r:id="rId21"/>
    <p:sldId id="301" r:id="rId22"/>
    <p:sldId id="306" r:id="rId23"/>
    <p:sldId id="303" r:id="rId24"/>
    <p:sldId id="304" r:id="rId25"/>
    <p:sldId id="261" r:id="rId26"/>
    <p:sldId id="263" r:id="rId27"/>
    <p:sldId id="311" r:id="rId28"/>
    <p:sldId id="262" r:id="rId29"/>
    <p:sldId id="264" r:id="rId30"/>
    <p:sldId id="265" r:id="rId31"/>
    <p:sldId id="266" r:id="rId32"/>
    <p:sldId id="267" r:id="rId33"/>
    <p:sldId id="270" r:id="rId34"/>
    <p:sldId id="269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90" r:id="rId48"/>
    <p:sldId id="289" r:id="rId49"/>
    <p:sldId id="283" r:id="rId50"/>
    <p:sldId id="299" r:id="rId51"/>
    <p:sldId id="308" r:id="rId52"/>
    <p:sldId id="307" r:id="rId53"/>
    <p:sldId id="284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 autoAdjust="0"/>
    <p:restoredTop sz="94660"/>
  </p:normalViewPr>
  <p:slideViewPr>
    <p:cSldViewPr>
      <p:cViewPr varScale="1">
        <p:scale>
          <a:sx n="108" d="100"/>
          <a:sy n="108" d="100"/>
        </p:scale>
        <p:origin x="160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040D-5DC8-400B-920C-85E5D3124EA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505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6046-CA3C-4425-9DE9-CED09346FE4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06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6046-CA3C-4425-9DE9-CED09346FE42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172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6046-CA3C-4425-9DE9-CED09346FE4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0977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6046-CA3C-4425-9DE9-CED09346FE42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1239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6046-CA3C-4425-9DE9-CED09346FE4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7762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AA52-CE64-482A-88DD-8CC63C60AA5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8757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445C-87F2-4E5F-8A36-AACF22DD36B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656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FDB-D44C-4292-BE93-F225BD9D1AE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588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D1E5-6429-4990-97C7-237D365884E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18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792C-D84E-452D-ACDA-C3AEF16D21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1917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6482-912E-4DAA-82F2-7DE72ABEAAB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648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E0D6-AA57-49C8-AACE-2F11D0802FA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372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3DC5-CC45-403C-AFAE-D22890ADFEF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952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EDBA-5B7A-4254-A11E-B877E3805EB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375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8EEE-C092-4CC6-8D93-28B65879137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93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1C6046-CA3C-4425-9DE9-CED09346FE4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861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8DCFA2-3A74-4A22-AC7C-FFA52258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207630"/>
            <a:ext cx="4188164" cy="27911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34831-E7CB-4F91-8D4D-C8ECB239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03" y="613196"/>
            <a:ext cx="6447501" cy="1320800"/>
          </a:xfrm>
        </p:spPr>
        <p:txBody>
          <a:bodyPr anchor="t">
            <a:normAutofit/>
          </a:bodyPr>
          <a:lstStyle/>
          <a:p>
            <a:r>
              <a:rPr lang="ru-RU" dirty="0"/>
              <a:t>ЗАБОЛЕВАНИЯ </a:t>
            </a:r>
            <a:br>
              <a:rPr lang="ru-RU" dirty="0"/>
            </a:br>
            <a:r>
              <a:rPr lang="ru-RU" dirty="0"/>
              <a:t>ЩИТОВИДНОЙ ЖЕЛЕЗЫ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AD7C89-1A3D-4DA4-907E-806F0EBEB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733" y="5236693"/>
            <a:ext cx="5832648" cy="121664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b="1" dirty="0"/>
              <a:t>Кафедра хирургии МПФ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000" dirty="0"/>
              <a:t>Подготовил: </a:t>
            </a:r>
          </a:p>
          <a:p>
            <a:pPr marL="0" indent="0">
              <a:buNone/>
            </a:pPr>
            <a:r>
              <a:rPr lang="ru-RU" sz="2000" dirty="0"/>
              <a:t>профессор кафедры, д.м.н. Алекберзаде Афтандил Вагиф Оглы</a:t>
            </a:r>
          </a:p>
        </p:txBody>
      </p:sp>
    </p:spTree>
    <p:extLst>
      <p:ext uri="{BB962C8B-B14F-4D97-AF65-F5344CB8AC3E}">
        <p14:creationId xmlns:p14="http://schemas.microsoft.com/office/powerpoint/2010/main" val="3036236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FF838C3-85EC-4DAC-85E9-930176D0AD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/>
              <a:t>Степени увеличения ЩЖ</a:t>
            </a:r>
            <a:br>
              <a:rPr lang="ru-RU" sz="4000" dirty="0"/>
            </a:br>
            <a:r>
              <a:rPr lang="ru-RU" sz="4000" dirty="0"/>
              <a:t>(по О.В. Николаеву)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D37B931-E9D4-4D51-9DF7-0554364A6D85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0 степень – железа нормальной величины (не видна, не пальпируется);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1-я степень – железа не видна, но перешеек прощупывается, виден при глотательных движениях;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2-я степень – железа видна во время глотания, хорошо прощупывается, но форма шеи не изменена;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3-я степень – железа заметна при осмотре, изменяет контур шеи, придавая ей вид «толстой» шеи;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4-я степень – явно выраженный зоб, нарушающий конфигурацию шеи;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5-я степень – увеличенная железа достигает огромных размеров, что нередко сопровождается сдавлением пищевода, трахеи с нарушением глотания и дыхания.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7739F00-21F0-4E59-892C-FA64D288892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/>
              <a:t>Международная классификация зоба </a:t>
            </a:r>
            <a:br>
              <a:rPr lang="ru-RU" sz="4000" dirty="0"/>
            </a:br>
            <a:r>
              <a:rPr lang="ru-RU" sz="4000" dirty="0"/>
              <a:t>(ВОЗ, 1994)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D18FBC3-BE90-4D48-A98B-81E4FABDE57B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9" y="2996952"/>
            <a:ext cx="6347714" cy="32514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dirty="0"/>
              <a:t>0-я степень – зоба нет;</a:t>
            </a:r>
          </a:p>
          <a:p>
            <a:pPr eaLnBrk="1" hangingPunct="1">
              <a:defRPr/>
            </a:pPr>
            <a:r>
              <a:rPr lang="ru-RU" sz="2400" dirty="0"/>
              <a:t>1-я степень – размеры доли больше дистальной фаланги большого пальца исследуемого, зоб пальпируется, но не виден;</a:t>
            </a:r>
          </a:p>
          <a:p>
            <a:pPr eaLnBrk="1" hangingPunct="1">
              <a:defRPr/>
            </a:pPr>
            <a:r>
              <a:rPr lang="ru-RU" sz="2400" dirty="0"/>
              <a:t>2-я степень – зоб пальпируется и виден на глаз.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8" name="Group 134">
            <a:extLst>
              <a:ext uri="{FF2B5EF4-FFF2-40B4-BE49-F238E27FC236}">
                <a16:creationId xmlns:a16="http://schemas.microsoft.com/office/drawing/2014/main" id="{90A61547-2555-4DE2-A37F-A53E5491744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9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Isosceles Triangle 139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Isosceles Triangle 143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172" name="Picture 7" descr="419">
            <a:extLst>
              <a:ext uri="{FF2B5EF4-FFF2-40B4-BE49-F238E27FC236}">
                <a16:creationId xmlns:a16="http://schemas.microsoft.com/office/drawing/2014/main" id="{359A4175-C415-433A-8973-82241F5FA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t="16459" r="14323" b="7289"/>
          <a:stretch/>
        </p:blipFill>
        <p:spPr bwMode="auto">
          <a:xfrm>
            <a:off x="4259631" y="1196752"/>
            <a:ext cx="2255512" cy="208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goiter1">
            <a:extLst>
              <a:ext uri="{FF2B5EF4-FFF2-40B4-BE49-F238E27FC236}">
                <a16:creationId xmlns:a16="http://schemas.microsoft.com/office/drawing/2014/main" id="{912B3E71-5885-464D-B0D6-F69C88D1C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"/>
          <a:stretch/>
        </p:blipFill>
        <p:spPr bwMode="auto">
          <a:xfrm>
            <a:off x="1345466" y="1196752"/>
            <a:ext cx="2382404" cy="208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>
            <a:extLst>
              <a:ext uri="{FF2B5EF4-FFF2-40B4-BE49-F238E27FC236}">
                <a16:creationId xmlns:a16="http://schemas.microsoft.com/office/drawing/2014/main" id="{6177B81A-030C-4CA7-B1E5-A43ECBED5B1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670936" y="332187"/>
            <a:ext cx="2481028" cy="66144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ru-RU" sz="4400" dirty="0"/>
              <a:t>ОСМОТР</a:t>
            </a:r>
            <a:endParaRPr lang="en-US" sz="4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0969E6-9407-49BA-BD2A-A20770803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7" r="10137"/>
          <a:stretch/>
        </p:blipFill>
        <p:spPr>
          <a:xfrm>
            <a:off x="2339497" y="3873509"/>
            <a:ext cx="3240361" cy="2083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DCFBDA-9873-4F73-AC10-F18D3D4023B1}"/>
              </a:ext>
            </a:extLst>
          </p:cNvPr>
          <p:cNvSpPr txBox="1"/>
          <p:nvPr/>
        </p:nvSpPr>
        <p:spPr>
          <a:xfrm>
            <a:off x="2821787" y="3316342"/>
            <a:ext cx="244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Многоузловой</a:t>
            </a:r>
            <a:r>
              <a:rPr lang="ru-RU" dirty="0"/>
              <a:t> зоб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863F0-C2F9-40A8-95A1-3B3C9846AAB5}"/>
              </a:ext>
            </a:extLst>
          </p:cNvPr>
          <p:cNvSpPr txBox="1"/>
          <p:nvPr/>
        </p:nvSpPr>
        <p:spPr>
          <a:xfrm>
            <a:off x="3539551" y="611333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 ЩЖ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03A7640-7BA8-4AB6-93BB-20D9ACFF4D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331640" y="836712"/>
            <a:ext cx="6347713" cy="658812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Деформация шеи при зобе</a:t>
            </a:r>
          </a:p>
        </p:txBody>
      </p:sp>
      <p:pic>
        <p:nvPicPr>
          <p:cNvPr id="8195" name="Picture 5" descr="20131101133722">
            <a:extLst>
              <a:ext uri="{FF2B5EF4-FFF2-40B4-BE49-F238E27FC236}">
                <a16:creationId xmlns:a16="http://schemas.microsoft.com/office/drawing/2014/main" id="{2D20A439-578D-40EF-935B-1BC84F2D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358933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diffuznyi-zob-schitovidnoi-jelezy">
            <a:extLst>
              <a:ext uri="{FF2B5EF4-FFF2-40B4-BE49-F238E27FC236}">
                <a16:creationId xmlns:a16="http://schemas.microsoft.com/office/drawing/2014/main" id="{44E07D35-164C-4483-ABB7-5AD481DD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36734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271B4-4200-42B4-AB4A-34E76E54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266657" cy="1320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dirty="0">
                <a:effectLst/>
              </a:rPr>
              <a:t>Цветная сканограмма нормальной </a:t>
            </a:r>
            <a:r>
              <a:rPr lang="ru-RU" sz="3200" dirty="0"/>
              <a:t>Щ</a:t>
            </a:r>
            <a:r>
              <a:rPr lang="ru-RU" sz="3200" dirty="0">
                <a:effectLst/>
              </a:rPr>
              <a:t>Ж</a:t>
            </a:r>
            <a:br>
              <a:rPr lang="ru-RU" sz="1800" b="1" dirty="0">
                <a:effectLst/>
              </a:rPr>
            </a:br>
            <a:endParaRPr lang="ru-RU" sz="1800" b="1" dirty="0"/>
          </a:p>
        </p:txBody>
      </p:sp>
      <p:pic>
        <p:nvPicPr>
          <p:cNvPr id="10243" name="Picture 2" descr="nedug.ru">
            <a:extLst>
              <a:ext uri="{FF2B5EF4-FFF2-40B4-BE49-F238E27FC236}">
                <a16:creationId xmlns:a16="http://schemas.microsoft.com/office/drawing/2014/main" id="{FAF254F9-4C0B-460A-996E-2741CF48D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4"/>
          <a:stretch/>
        </p:blipFill>
        <p:spPr bwMode="auto">
          <a:xfrm>
            <a:off x="1428352" y="1811775"/>
            <a:ext cx="462915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6DC8A4-C420-4FBC-A1C4-819DBB719166}"/>
              </a:ext>
            </a:extLst>
          </p:cNvPr>
          <p:cNvSpPr/>
          <p:nvPr/>
        </p:nvSpPr>
        <p:spPr>
          <a:xfrm>
            <a:off x="1331640" y="5157192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Доли и перешеек имеют нормальные размеры и форму; отмечается интенсивное накопление и равномерное распределение радионуклида.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47C00-298F-41DF-A1BA-D85A92DED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49" y="404664"/>
            <a:ext cx="6347713" cy="1320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>
                <a:effectLst/>
              </a:rPr>
              <a:t>Цветная сканограмма ЩЖ при диффузном зобе</a:t>
            </a:r>
            <a:endParaRPr lang="ru-RU" b="1" dirty="0"/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BD20CAD2-38FD-4563-88A2-CA2450A2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320" y="1725464"/>
            <a:ext cx="352816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2E845E-33E9-4D63-ADBC-D0A188399ECA}"/>
              </a:ext>
            </a:extLst>
          </p:cNvPr>
          <p:cNvSpPr/>
          <p:nvPr/>
        </p:nvSpPr>
        <p:spPr>
          <a:xfrm>
            <a:off x="1567388" y="49411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Отмечается увеличение обеих долей, некоторая неравномерность накопления радионуклида в верхнем полюсе правой доли.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22909-9CA9-41D9-9341-B4E5F2DE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61891"/>
            <a:ext cx="5854551" cy="111216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>
                <a:effectLst/>
              </a:rPr>
              <a:t>Цветная сканограмма ЩЖ </a:t>
            </a:r>
            <a:br>
              <a:rPr lang="ru-RU" b="1" dirty="0">
                <a:effectLst/>
              </a:rPr>
            </a:br>
            <a:r>
              <a:rPr lang="ru-RU" b="1" dirty="0">
                <a:effectLst/>
              </a:rPr>
              <a:t>при токсической аденоме</a:t>
            </a:r>
            <a:endParaRPr lang="ru-RU" b="1" dirty="0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A2432E31-19EF-4A27-A0A7-E684166A9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103687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0B9431-1882-4365-8B55-7ACF076E91C3}"/>
              </a:ext>
            </a:extLst>
          </p:cNvPr>
          <p:cNvSpPr/>
          <p:nvPr/>
        </p:nvSpPr>
        <p:spPr>
          <a:xfrm>
            <a:off x="1457523" y="54290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проекции ЩЖ определяется округлый очаг с избыточным накоплением радионуклида (на фоне опухоли доли железы не визуализируются).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65AC7D1-EAA9-48F5-B509-60A7F50BF7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D6320AF9-619A-4175-865B-5663E1AEF4C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63B6EC6-D752-4EE7-908B-F8F19E8C7FE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65032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FECD4E8-AD3E-4228-82A2-9461958EA94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599781" y="3681413"/>
            <a:ext cx="3572669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93473" y="-8467"/>
            <a:ext cx="2255512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9947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A032553A-72E8-4B0D-8405-FF9771C9AF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6616" y="3048000"/>
            <a:ext cx="2444750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8241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1F9D6ACB-2FF4-49F9-978A-E0D5327FC6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6115" y="3589867"/>
            <a:ext cx="1362870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142BFA2A-77A0-4F60-A32A-685681C848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1615" y="-8467"/>
            <a:ext cx="5332385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8842C0BD-7068-46FB-ACF2-6C1D9D2A28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8000" y="609599"/>
            <a:ext cx="2882531" cy="5545667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УЗ критерии нормальной ЩЖ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2E0FA61-2C7B-40FA-905A-AB97E879484E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587063" y="609600"/>
            <a:ext cx="4133472" cy="5545667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rgbClr val="FFFFFF"/>
                </a:solidFill>
              </a:rPr>
              <a:t>Объем ЩЖ у мужчин – до 25 мл, 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FFFFFF"/>
                </a:solidFill>
              </a:rPr>
              <a:t>у женщин – до 18 мл.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FFFFFF"/>
                </a:solidFill>
              </a:rPr>
              <a:t>Объем каждой доли 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FFFFFF"/>
                </a:solidFill>
              </a:rPr>
              <a:t>рассчитывают по формуле: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b="1" dirty="0">
                <a:solidFill>
                  <a:srgbClr val="FFFFFF"/>
                </a:solidFill>
              </a:rPr>
              <a:t>            </a:t>
            </a:r>
            <a:r>
              <a:rPr lang="en-US" b="1" dirty="0">
                <a:solidFill>
                  <a:srgbClr val="FFFFFF"/>
                </a:solidFill>
              </a:rPr>
              <a:t>V = A </a:t>
            </a:r>
            <a:r>
              <a:rPr lang="en-US" b="1" dirty="0">
                <a:solidFill>
                  <a:srgbClr val="FFFFFF"/>
                </a:solidFill>
                <a:cs typeface="Arial" charset="0"/>
              </a:rPr>
              <a:t>× B × C × 0,479</a:t>
            </a:r>
            <a:r>
              <a:rPr lang="ru-RU" b="1" dirty="0">
                <a:solidFill>
                  <a:srgbClr val="FFFFFF"/>
                </a:solidFill>
                <a:cs typeface="Arial" charset="0"/>
              </a:rPr>
              <a:t>,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     где   А – длина доли,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             В – толщина доли,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             С – ширина доли (в см),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             0,479 – коэффициент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                        коррекции на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                        эллипсовидную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                        форму доли.</a:t>
            </a: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BD5F5-A742-46B9-B74E-353632DEE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Сцинтиграфия ЩЖ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422081-B174-4511-88FC-7B0F6D993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722" b="26848"/>
          <a:stretch/>
        </p:blipFill>
        <p:spPr>
          <a:xfrm>
            <a:off x="323528" y="2026569"/>
            <a:ext cx="7272808" cy="2361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CAE2BB-369D-459A-B6C1-40715B860AE8}"/>
              </a:ext>
            </a:extLst>
          </p:cNvPr>
          <p:cNvSpPr txBox="1"/>
          <p:nvPr/>
        </p:nvSpPr>
        <p:spPr>
          <a:xfrm>
            <a:off x="700326" y="441447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Норма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47FB52-40E8-4AA1-AD04-3625D461A13F}"/>
              </a:ext>
            </a:extLst>
          </p:cNvPr>
          <p:cNvSpPr txBox="1"/>
          <p:nvPr/>
        </p:nvSpPr>
        <p:spPr>
          <a:xfrm>
            <a:off x="1774540" y="438413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«Горячий» узел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BCA1E-DA5E-43A6-BF8F-52D58F10C966}"/>
              </a:ext>
            </a:extLst>
          </p:cNvPr>
          <p:cNvSpPr txBox="1"/>
          <p:nvPr/>
        </p:nvSpPr>
        <p:spPr>
          <a:xfrm>
            <a:off x="3180184" y="438413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«Холодный» узел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D2C57-3EF6-4B78-9FDF-BBFB9A882513}"/>
              </a:ext>
            </a:extLst>
          </p:cNvPr>
          <p:cNvSpPr txBox="1"/>
          <p:nvPr/>
        </p:nvSpPr>
        <p:spPr>
          <a:xfrm>
            <a:off x="4665712" y="43221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Множественный узловой зоб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CB2686-B0CE-4E1F-BE65-6E9E4C43DEC3}"/>
              </a:ext>
            </a:extLst>
          </p:cNvPr>
          <p:cNvSpPr txBox="1"/>
          <p:nvPr/>
        </p:nvSpPr>
        <p:spPr>
          <a:xfrm>
            <a:off x="6084187" y="4394003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Загрудинный зоб</a:t>
            </a:r>
          </a:p>
        </p:txBody>
      </p:sp>
    </p:spTree>
    <p:extLst>
      <p:ext uri="{BB962C8B-B14F-4D97-AF65-F5344CB8AC3E}">
        <p14:creationId xmlns:p14="http://schemas.microsoft.com/office/powerpoint/2010/main" val="2936086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C914083-83D9-46DB-B787-36E6997CB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2" t="35068" r="54460" b="3999"/>
          <a:stretch/>
        </p:blipFill>
        <p:spPr>
          <a:xfrm>
            <a:off x="4139952" y="2358232"/>
            <a:ext cx="3240360" cy="25829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D4F681-05C8-4323-A9B1-0371C2DA2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93"/>
          <a:stretch/>
        </p:blipFill>
        <p:spPr>
          <a:xfrm>
            <a:off x="395536" y="2358232"/>
            <a:ext cx="3312367" cy="25829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D68FC-5C0C-45F2-8C6F-F5A9B91B8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34" y="868992"/>
            <a:ext cx="6716462" cy="759808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Нормальная УЗ картина ЩЖ</a:t>
            </a:r>
          </a:p>
        </p:txBody>
      </p:sp>
    </p:spTree>
    <p:extLst>
      <p:ext uri="{BB962C8B-B14F-4D97-AF65-F5344CB8AC3E}">
        <p14:creationId xmlns:p14="http://schemas.microsoft.com/office/powerpoint/2010/main" val="381410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FFE10CD-3561-4483-BE4C-C00D2883E7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39552" y="228600"/>
            <a:ext cx="8272661" cy="75212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Анатомия ЩЖ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65C30A-5DB1-4FF6-A650-D55C5C9E383E}"/>
              </a:ext>
            </a:extLst>
          </p:cNvPr>
          <p:cNvSpPr/>
          <p:nvPr/>
        </p:nvSpPr>
        <p:spPr>
          <a:xfrm>
            <a:off x="431540" y="4725144"/>
            <a:ext cx="68577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ЩЖ состоит 2-х долей, охватывающих трахею и соединенных между собой тонким перешейком, который находится на уровне 2-3-го кольца трахеи под гортанью.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По своей форме ЩЖ напоминает щит или бабочку, причем нижние части ее долей широкие и короткие, а верхние, напротив, узкие, высокие и несколько расходящиеся.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В некоторых случаях (30-35%) обнаруживается ее дополнительная, так называемая, «пирамидальная» доля.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F1517-BF8E-4D0D-9AAA-ED5CE3FE6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80728"/>
            <a:ext cx="4896544" cy="352839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9">
            <a:extLst>
              <a:ext uri="{FF2B5EF4-FFF2-40B4-BE49-F238E27FC236}">
                <a16:creationId xmlns:a16="http://schemas.microsoft.com/office/drawing/2014/main" id="{5EA39187-0197-4C1D-BE4A-06B353C7B21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8F89F57-4BD3-45CA-BA4A-FF99616B5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59" r="5" b="5"/>
          <a:stretch/>
        </p:blipFill>
        <p:spPr>
          <a:xfrm>
            <a:off x="611994" y="1489956"/>
            <a:ext cx="3167918" cy="26862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D7536D-70B5-4D19-B486-874FEB23F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7" t="9092" r="20002" b="2"/>
          <a:stretch/>
        </p:blipFill>
        <p:spPr>
          <a:xfrm>
            <a:off x="4081254" y="1489956"/>
            <a:ext cx="3022288" cy="26862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39D4D-7F4F-445E-9499-45EEE2995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6" y="4473226"/>
            <a:ext cx="6216026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УЗ </a:t>
            </a:r>
            <a:r>
              <a:rPr lang="en-US" dirty="0" err="1"/>
              <a:t>картина</a:t>
            </a:r>
            <a:r>
              <a:rPr lang="en-US" dirty="0"/>
              <a:t> </a:t>
            </a:r>
            <a:r>
              <a:rPr lang="en-US" dirty="0" err="1"/>
              <a:t>узловых</a:t>
            </a:r>
            <a:r>
              <a:rPr lang="en-US" dirty="0"/>
              <a:t> </a:t>
            </a:r>
            <a:r>
              <a:rPr lang="en-US" dirty="0" err="1"/>
              <a:t>образований</a:t>
            </a:r>
            <a:r>
              <a:rPr lang="en-US" dirty="0"/>
              <a:t> ЩЖ</a:t>
            </a:r>
          </a:p>
        </p:txBody>
      </p:sp>
    </p:spTree>
    <p:extLst>
      <p:ext uri="{BB962C8B-B14F-4D97-AF65-F5344CB8AC3E}">
        <p14:creationId xmlns:p14="http://schemas.microsoft.com/office/powerpoint/2010/main" val="2193901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374D4-1BB2-453D-A5D9-924E8C83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93" y="220869"/>
            <a:ext cx="8510588" cy="1325563"/>
          </a:xfrm>
        </p:spPr>
        <p:txBody>
          <a:bodyPr/>
          <a:lstStyle/>
          <a:p>
            <a:r>
              <a:rPr lang="ru-RU" sz="3600" dirty="0"/>
              <a:t>Диагностическая и лечебная тактика при узловых образованиях ЩЖ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F3D0711-BD96-4009-8F01-13ECA4694985}"/>
              </a:ext>
            </a:extLst>
          </p:cNvPr>
          <p:cNvSpPr/>
          <p:nvPr/>
        </p:nvSpPr>
        <p:spPr>
          <a:xfrm>
            <a:off x="3226039" y="1610470"/>
            <a:ext cx="2376264" cy="559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Узел ЩЖ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A385A9-607F-424A-9F7D-702C34D2C35D}"/>
              </a:ext>
            </a:extLst>
          </p:cNvPr>
          <p:cNvSpPr/>
          <p:nvPr/>
        </p:nvSpPr>
        <p:spPr>
          <a:xfrm>
            <a:off x="7310408" y="1770067"/>
            <a:ext cx="151216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Более 2,0 см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BD4979-D943-4EE5-834B-B89CACA73311}"/>
              </a:ext>
            </a:extLst>
          </p:cNvPr>
          <p:cNvSpPr/>
          <p:nvPr/>
        </p:nvSpPr>
        <p:spPr>
          <a:xfrm>
            <a:off x="2300519" y="2558991"/>
            <a:ext cx="194421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Пальпируется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740B6DC-98A9-480C-8F1E-6FBC59734293}"/>
              </a:ext>
            </a:extLst>
          </p:cNvPr>
          <p:cNvSpPr/>
          <p:nvPr/>
        </p:nvSpPr>
        <p:spPr>
          <a:xfrm>
            <a:off x="4778233" y="2566105"/>
            <a:ext cx="223224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Не пальпируется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108431-F6DF-4C9C-9799-D351CF4AE245}"/>
              </a:ext>
            </a:extLst>
          </p:cNvPr>
          <p:cNvSpPr/>
          <p:nvPr/>
        </p:nvSpPr>
        <p:spPr>
          <a:xfrm>
            <a:off x="2271077" y="3073822"/>
            <a:ext cx="1440160" cy="217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Менее 1 см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8BCA1B3-3187-4470-999A-1AA1441EAC79}"/>
              </a:ext>
            </a:extLst>
          </p:cNvPr>
          <p:cNvSpPr/>
          <p:nvPr/>
        </p:nvSpPr>
        <p:spPr>
          <a:xfrm>
            <a:off x="5475487" y="3078352"/>
            <a:ext cx="1512168" cy="210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Более 1 см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28AAA77-5164-4906-9915-6E60CD2F62EC}"/>
              </a:ext>
            </a:extLst>
          </p:cNvPr>
          <p:cNvSpPr/>
          <p:nvPr/>
        </p:nvSpPr>
        <p:spPr>
          <a:xfrm>
            <a:off x="439012" y="3707244"/>
            <a:ext cx="2376264" cy="493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Наблюдение – контроль </a:t>
            </a:r>
            <a:endParaRPr lang="en-US" sz="1200" dirty="0"/>
          </a:p>
          <a:p>
            <a:pPr algn="ctr"/>
            <a:r>
              <a:rPr lang="ru-RU" sz="1200" dirty="0"/>
              <a:t>УЗИ через 3-5 мес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3618A-B075-4536-B038-AC1DA79971D4}"/>
              </a:ext>
            </a:extLst>
          </p:cNvPr>
          <p:cNvSpPr/>
          <p:nvPr/>
        </p:nvSpPr>
        <p:spPr>
          <a:xfrm>
            <a:off x="4311622" y="3764432"/>
            <a:ext cx="864096" cy="361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Нет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432E5A3-9DA7-4554-A744-BC6667943A9A}"/>
              </a:ext>
            </a:extLst>
          </p:cNvPr>
          <p:cNvSpPr/>
          <p:nvPr/>
        </p:nvSpPr>
        <p:spPr>
          <a:xfrm>
            <a:off x="6231571" y="3695516"/>
            <a:ext cx="2160240" cy="493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УЗИ признаки и клиника, подозрительные на рак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F4D1522-55DC-4823-835C-72E796EAA293}"/>
              </a:ext>
            </a:extLst>
          </p:cNvPr>
          <p:cNvSpPr/>
          <p:nvPr/>
        </p:nvSpPr>
        <p:spPr>
          <a:xfrm>
            <a:off x="443431" y="4633838"/>
            <a:ext cx="1296144" cy="206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Рост узла нет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1C1319-7ED7-4920-99DC-029D4A8C0AD5}"/>
              </a:ext>
            </a:extLst>
          </p:cNvPr>
          <p:cNvSpPr/>
          <p:nvPr/>
        </p:nvSpPr>
        <p:spPr>
          <a:xfrm>
            <a:off x="2116918" y="4616402"/>
            <a:ext cx="1728192" cy="206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Рост узла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21B630-E410-4D1F-8BD4-332C50B31526}"/>
              </a:ext>
            </a:extLst>
          </p:cNvPr>
          <p:cNvSpPr/>
          <p:nvPr/>
        </p:nvSpPr>
        <p:spPr>
          <a:xfrm>
            <a:off x="4296492" y="4593094"/>
            <a:ext cx="1152128" cy="229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ТАБ</a:t>
            </a:r>
            <a:endParaRPr lang="ru-RU" sz="16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7DC6E79-1A86-4D23-8ABD-F80DF700FA7E}"/>
              </a:ext>
            </a:extLst>
          </p:cNvPr>
          <p:cNvSpPr/>
          <p:nvPr/>
        </p:nvSpPr>
        <p:spPr>
          <a:xfrm>
            <a:off x="5869437" y="4583480"/>
            <a:ext cx="936104" cy="229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Да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11B06BB-F7C0-45BC-9BF2-95ACA83C7351}"/>
              </a:ext>
            </a:extLst>
          </p:cNvPr>
          <p:cNvSpPr/>
          <p:nvPr/>
        </p:nvSpPr>
        <p:spPr>
          <a:xfrm>
            <a:off x="7684660" y="4587333"/>
            <a:ext cx="1152128" cy="278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Т3, Т4, ТТГ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6856191-4769-4CBD-BF66-A8704A67D0BC}"/>
              </a:ext>
            </a:extLst>
          </p:cNvPr>
          <p:cNvSpPr/>
          <p:nvPr/>
        </p:nvSpPr>
        <p:spPr>
          <a:xfrm>
            <a:off x="416959" y="5171875"/>
            <a:ext cx="180020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Наблюдение – контроль УЗИ 1 раз в год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3E18456-4CBF-40FF-8F5F-E3A62C6BF55F}"/>
              </a:ext>
            </a:extLst>
          </p:cNvPr>
          <p:cNvSpPr/>
          <p:nvPr/>
        </p:nvSpPr>
        <p:spPr>
          <a:xfrm>
            <a:off x="2340706" y="5196821"/>
            <a:ext cx="1459673" cy="224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Злокачественный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DB80422-682C-4448-AD1A-C3B21AD3657E}"/>
              </a:ext>
            </a:extLst>
          </p:cNvPr>
          <p:cNvSpPr/>
          <p:nvPr/>
        </p:nvSpPr>
        <p:spPr>
          <a:xfrm>
            <a:off x="3923927" y="5171875"/>
            <a:ext cx="1636967" cy="299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Подозрительный на злокачественный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25F89083-6E1C-450F-BE21-93CE9B1C7833}"/>
              </a:ext>
            </a:extLst>
          </p:cNvPr>
          <p:cNvSpPr/>
          <p:nvPr/>
        </p:nvSpPr>
        <p:spPr>
          <a:xfrm>
            <a:off x="5599446" y="5194605"/>
            <a:ext cx="161849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Доброкачественный</a:t>
            </a:r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1621EB4-48AE-4F54-8D63-AC9BE360E9DF}"/>
              </a:ext>
            </a:extLst>
          </p:cNvPr>
          <p:cNvSpPr/>
          <p:nvPr/>
        </p:nvSpPr>
        <p:spPr>
          <a:xfrm>
            <a:off x="7264731" y="5187078"/>
            <a:ext cx="75497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ТТГ </a:t>
            </a:r>
            <a:r>
              <a:rPr lang="en-US" sz="1100" dirty="0"/>
              <a:t>&lt;</a:t>
            </a:r>
            <a:r>
              <a:rPr lang="ru-RU" sz="1100" dirty="0"/>
              <a:t> </a:t>
            </a:r>
            <a:r>
              <a:rPr lang="en-US" sz="1100" dirty="0"/>
              <a:t>N</a:t>
            </a:r>
            <a:endParaRPr lang="ru-RU" sz="1100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D420E36-F970-4BFA-8B9E-8E70030C2B2D}"/>
              </a:ext>
            </a:extLst>
          </p:cNvPr>
          <p:cNvSpPr/>
          <p:nvPr/>
        </p:nvSpPr>
        <p:spPr>
          <a:xfrm>
            <a:off x="8066492" y="5187078"/>
            <a:ext cx="936104" cy="278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ТТГ ≥ </a:t>
            </a:r>
            <a:r>
              <a:rPr lang="en-US" sz="900" dirty="0"/>
              <a:t>N</a:t>
            </a:r>
            <a:endParaRPr lang="ru-RU" sz="90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8EA9A7B-BF20-48FD-8A8D-5087BFD24C60}"/>
              </a:ext>
            </a:extLst>
          </p:cNvPr>
          <p:cNvSpPr/>
          <p:nvPr/>
        </p:nvSpPr>
        <p:spPr>
          <a:xfrm>
            <a:off x="2127061" y="5671763"/>
            <a:ext cx="172819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ОПЕРАЦИЯ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ED91D59-6BC8-4830-90B5-F68052C4DFA1}"/>
              </a:ext>
            </a:extLst>
          </p:cNvPr>
          <p:cNvSpPr/>
          <p:nvPr/>
        </p:nvSpPr>
        <p:spPr>
          <a:xfrm>
            <a:off x="4244283" y="5721467"/>
            <a:ext cx="2561258" cy="266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Сцинтиграфия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97D979D-862F-4766-B16B-71E0273BFB52}"/>
              </a:ext>
            </a:extLst>
          </p:cNvPr>
          <p:cNvSpPr/>
          <p:nvPr/>
        </p:nvSpPr>
        <p:spPr>
          <a:xfrm>
            <a:off x="7072544" y="5697359"/>
            <a:ext cx="1837682" cy="413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Медикаментозная терапия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F0BF4475-6052-4ADA-980E-2A50968635CB}"/>
              </a:ext>
            </a:extLst>
          </p:cNvPr>
          <p:cNvSpPr/>
          <p:nvPr/>
        </p:nvSpPr>
        <p:spPr>
          <a:xfrm>
            <a:off x="428311" y="6277091"/>
            <a:ext cx="187220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Спиртовая деструкция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6015E4C6-5FAA-47BE-864C-580B9AC7445A}"/>
              </a:ext>
            </a:extLst>
          </p:cNvPr>
          <p:cNvSpPr/>
          <p:nvPr/>
        </p:nvSpPr>
        <p:spPr>
          <a:xfrm>
            <a:off x="3635896" y="6329035"/>
            <a:ext cx="2088232" cy="283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«Горячий»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65FD1B6D-01FB-452C-8E60-20C123A8D46E}"/>
              </a:ext>
            </a:extLst>
          </p:cNvPr>
          <p:cNvSpPr/>
          <p:nvPr/>
        </p:nvSpPr>
        <p:spPr>
          <a:xfrm>
            <a:off x="6892524" y="6367726"/>
            <a:ext cx="2017702" cy="248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«Холодный»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83991CC7-DFC7-4D8D-8491-4946D7BA99CA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5602303" y="1926808"/>
            <a:ext cx="1708105" cy="23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40" name="Прямая со стрелкой 65539">
            <a:extLst>
              <a:ext uri="{FF2B5EF4-FFF2-40B4-BE49-F238E27FC236}">
                <a16:creationId xmlns:a16="http://schemas.microsoft.com/office/drawing/2014/main" id="{11CEF99D-93AC-4B54-8777-B99B55C7457E}"/>
              </a:ext>
            </a:extLst>
          </p:cNvPr>
          <p:cNvCxnSpPr/>
          <p:nvPr/>
        </p:nvCxnSpPr>
        <p:spPr>
          <a:xfrm>
            <a:off x="3800379" y="2174722"/>
            <a:ext cx="0" cy="346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42" name="Прямая со стрелкой 65541">
            <a:extLst>
              <a:ext uri="{FF2B5EF4-FFF2-40B4-BE49-F238E27FC236}">
                <a16:creationId xmlns:a16="http://schemas.microsoft.com/office/drawing/2014/main" id="{6CB54984-54FC-4909-AF4E-FC425F53B1B0}"/>
              </a:ext>
            </a:extLst>
          </p:cNvPr>
          <p:cNvCxnSpPr/>
          <p:nvPr/>
        </p:nvCxnSpPr>
        <p:spPr>
          <a:xfrm>
            <a:off x="5175718" y="2170122"/>
            <a:ext cx="0" cy="350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44" name="Прямая со стрелкой 65543">
            <a:extLst>
              <a:ext uri="{FF2B5EF4-FFF2-40B4-BE49-F238E27FC236}">
                <a16:creationId xmlns:a16="http://schemas.microsoft.com/office/drawing/2014/main" id="{541C9377-29F7-4812-AAF7-9C93FDFE259D}"/>
              </a:ext>
            </a:extLst>
          </p:cNvPr>
          <p:cNvCxnSpPr/>
          <p:nvPr/>
        </p:nvCxnSpPr>
        <p:spPr>
          <a:xfrm>
            <a:off x="3070542" y="2841170"/>
            <a:ext cx="0" cy="199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46" name="Прямая со стрелкой 65545">
            <a:extLst>
              <a:ext uri="{FF2B5EF4-FFF2-40B4-BE49-F238E27FC236}">
                <a16:creationId xmlns:a16="http://schemas.microsoft.com/office/drawing/2014/main" id="{5696277D-7E50-498E-A201-7137BA13BEB2}"/>
              </a:ext>
            </a:extLst>
          </p:cNvPr>
          <p:cNvCxnSpPr/>
          <p:nvPr/>
        </p:nvCxnSpPr>
        <p:spPr>
          <a:xfrm>
            <a:off x="6013377" y="2862531"/>
            <a:ext cx="0" cy="211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48" name="Прямая со стрелкой 65547">
            <a:extLst>
              <a:ext uri="{FF2B5EF4-FFF2-40B4-BE49-F238E27FC236}">
                <a16:creationId xmlns:a16="http://schemas.microsoft.com/office/drawing/2014/main" id="{5E200CD3-0034-437D-9BB9-E922D576B59B}"/>
              </a:ext>
            </a:extLst>
          </p:cNvPr>
          <p:cNvCxnSpPr>
            <a:stCxn id="6" idx="3"/>
            <a:endCxn id="9" idx="1"/>
          </p:cNvCxnSpPr>
          <p:nvPr/>
        </p:nvCxnSpPr>
        <p:spPr>
          <a:xfrm>
            <a:off x="4244735" y="2703007"/>
            <a:ext cx="1230752" cy="480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50" name="Прямая со стрелкой 65549">
            <a:extLst>
              <a:ext uri="{FF2B5EF4-FFF2-40B4-BE49-F238E27FC236}">
                <a16:creationId xmlns:a16="http://schemas.microsoft.com/office/drawing/2014/main" id="{24CB3796-8D45-4E0E-B057-88C2837EDEA9}"/>
              </a:ext>
            </a:extLst>
          </p:cNvPr>
          <p:cNvCxnSpPr>
            <a:stCxn id="7" idx="1"/>
            <a:endCxn id="8" idx="3"/>
          </p:cNvCxnSpPr>
          <p:nvPr/>
        </p:nvCxnSpPr>
        <p:spPr>
          <a:xfrm flipH="1">
            <a:off x="3711237" y="2710121"/>
            <a:ext cx="1066996" cy="472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53" name="Прямая со стрелкой 65552">
            <a:extLst>
              <a:ext uri="{FF2B5EF4-FFF2-40B4-BE49-F238E27FC236}">
                <a16:creationId xmlns:a16="http://schemas.microsoft.com/office/drawing/2014/main" id="{81048697-BBEA-43CD-9DC9-6119005FAB66}"/>
              </a:ext>
            </a:extLst>
          </p:cNvPr>
          <p:cNvCxnSpPr>
            <a:stCxn id="8" idx="1"/>
            <a:endCxn id="10" idx="0"/>
          </p:cNvCxnSpPr>
          <p:nvPr/>
        </p:nvCxnSpPr>
        <p:spPr>
          <a:xfrm flipH="1">
            <a:off x="1627144" y="3182681"/>
            <a:ext cx="643933" cy="524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55" name="Прямая со стрелкой 65554">
            <a:extLst>
              <a:ext uri="{FF2B5EF4-FFF2-40B4-BE49-F238E27FC236}">
                <a16:creationId xmlns:a16="http://schemas.microsoft.com/office/drawing/2014/main" id="{B4BC2CCF-E7A3-46C4-8776-EB0E900A7ECD}"/>
              </a:ext>
            </a:extLst>
          </p:cNvPr>
          <p:cNvCxnSpPr>
            <a:stCxn id="9" idx="2"/>
            <a:endCxn id="12" idx="0"/>
          </p:cNvCxnSpPr>
          <p:nvPr/>
        </p:nvCxnSpPr>
        <p:spPr>
          <a:xfrm>
            <a:off x="6231571" y="3289118"/>
            <a:ext cx="1080120" cy="406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57" name="Прямая со стрелкой 65556">
            <a:extLst>
              <a:ext uri="{FF2B5EF4-FFF2-40B4-BE49-F238E27FC236}">
                <a16:creationId xmlns:a16="http://schemas.microsoft.com/office/drawing/2014/main" id="{7BDAE287-4E81-41C3-AB1C-7049F87977B6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2815276" y="3945126"/>
            <a:ext cx="1496346" cy="8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59" name="Прямая со стрелкой 65558">
            <a:extLst>
              <a:ext uri="{FF2B5EF4-FFF2-40B4-BE49-F238E27FC236}">
                <a16:creationId xmlns:a16="http://schemas.microsoft.com/office/drawing/2014/main" id="{0733D72F-41F9-4EA2-937B-C00D672D01F1}"/>
              </a:ext>
            </a:extLst>
          </p:cNvPr>
          <p:cNvCxnSpPr>
            <a:stCxn id="12" idx="1"/>
            <a:endCxn id="11" idx="3"/>
          </p:cNvCxnSpPr>
          <p:nvPr/>
        </p:nvCxnSpPr>
        <p:spPr>
          <a:xfrm flipH="1">
            <a:off x="5175718" y="3942364"/>
            <a:ext cx="1055853" cy="2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70" name="Прямая со стрелкой 65569">
            <a:extLst>
              <a:ext uri="{FF2B5EF4-FFF2-40B4-BE49-F238E27FC236}">
                <a16:creationId xmlns:a16="http://schemas.microsoft.com/office/drawing/2014/main" id="{693C9FF6-2909-4F71-A7A0-5C9A641E9FBF}"/>
              </a:ext>
            </a:extLst>
          </p:cNvPr>
          <p:cNvCxnSpPr/>
          <p:nvPr/>
        </p:nvCxnSpPr>
        <p:spPr>
          <a:xfrm>
            <a:off x="8711021" y="2083974"/>
            <a:ext cx="0" cy="2499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72" name="Прямая со стрелкой 65571">
            <a:extLst>
              <a:ext uri="{FF2B5EF4-FFF2-40B4-BE49-F238E27FC236}">
                <a16:creationId xmlns:a16="http://schemas.microsoft.com/office/drawing/2014/main" id="{7686D9E0-E363-4F1C-BF4B-F6B9FA0C9596}"/>
              </a:ext>
            </a:extLst>
          </p:cNvPr>
          <p:cNvCxnSpPr>
            <a:endCxn id="13" idx="0"/>
          </p:cNvCxnSpPr>
          <p:nvPr/>
        </p:nvCxnSpPr>
        <p:spPr>
          <a:xfrm flipH="1">
            <a:off x="1091503" y="4221074"/>
            <a:ext cx="12071" cy="412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74" name="Прямая со стрелкой 65573">
            <a:extLst>
              <a:ext uri="{FF2B5EF4-FFF2-40B4-BE49-F238E27FC236}">
                <a16:creationId xmlns:a16="http://schemas.microsoft.com/office/drawing/2014/main" id="{B3C9C041-EA33-45EF-BF73-2E3F6980E2CC}"/>
              </a:ext>
            </a:extLst>
          </p:cNvPr>
          <p:cNvCxnSpPr/>
          <p:nvPr/>
        </p:nvCxnSpPr>
        <p:spPr>
          <a:xfrm>
            <a:off x="2490763" y="4211007"/>
            <a:ext cx="0" cy="405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76" name="Прямая со стрелкой 65575">
            <a:extLst>
              <a:ext uri="{FF2B5EF4-FFF2-40B4-BE49-F238E27FC236}">
                <a16:creationId xmlns:a16="http://schemas.microsoft.com/office/drawing/2014/main" id="{048AACC9-0538-4181-9847-B4CB0B23DE4F}"/>
              </a:ext>
            </a:extLst>
          </p:cNvPr>
          <p:cNvCxnSpPr/>
          <p:nvPr/>
        </p:nvCxnSpPr>
        <p:spPr>
          <a:xfrm flipV="1">
            <a:off x="1547664" y="4822607"/>
            <a:ext cx="0" cy="349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80" name="Прямая со стрелкой 65579">
            <a:extLst>
              <a:ext uri="{FF2B5EF4-FFF2-40B4-BE49-F238E27FC236}">
                <a16:creationId xmlns:a16="http://schemas.microsoft.com/office/drawing/2014/main" id="{0633737A-5281-479D-B784-615570A55D5A}"/>
              </a:ext>
            </a:extLst>
          </p:cNvPr>
          <p:cNvCxnSpPr/>
          <p:nvPr/>
        </p:nvCxnSpPr>
        <p:spPr>
          <a:xfrm>
            <a:off x="683568" y="4849719"/>
            <a:ext cx="0" cy="347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82" name="Прямая со стрелкой 65581">
            <a:extLst>
              <a:ext uri="{FF2B5EF4-FFF2-40B4-BE49-F238E27FC236}">
                <a16:creationId xmlns:a16="http://schemas.microsoft.com/office/drawing/2014/main" id="{B5D47D75-B83A-4BA2-8A86-11174D4BF10A}"/>
              </a:ext>
            </a:extLst>
          </p:cNvPr>
          <p:cNvCxnSpPr/>
          <p:nvPr/>
        </p:nvCxnSpPr>
        <p:spPr>
          <a:xfrm flipV="1">
            <a:off x="2051720" y="4840043"/>
            <a:ext cx="439043" cy="331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84" name="Прямая со стрелкой 65583">
            <a:extLst>
              <a:ext uri="{FF2B5EF4-FFF2-40B4-BE49-F238E27FC236}">
                <a16:creationId xmlns:a16="http://schemas.microsoft.com/office/drawing/2014/main" id="{9E00C72A-DAD3-4BD2-BFD9-66CBD4413D80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3845110" y="4707851"/>
            <a:ext cx="451382" cy="11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87" name="Прямая со стрелкой 65586">
            <a:extLst>
              <a:ext uri="{FF2B5EF4-FFF2-40B4-BE49-F238E27FC236}">
                <a16:creationId xmlns:a16="http://schemas.microsoft.com/office/drawing/2014/main" id="{C8A778CA-E9A4-4A00-81F0-92B9EA7807BE}"/>
              </a:ext>
            </a:extLst>
          </p:cNvPr>
          <p:cNvCxnSpPr>
            <a:stCxn id="16" idx="1"/>
            <a:endCxn id="15" idx="3"/>
          </p:cNvCxnSpPr>
          <p:nvPr/>
        </p:nvCxnSpPr>
        <p:spPr>
          <a:xfrm flipH="1">
            <a:off x="5448620" y="4698237"/>
            <a:ext cx="420817" cy="9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90" name="Прямая со стрелкой 65589">
            <a:extLst>
              <a:ext uri="{FF2B5EF4-FFF2-40B4-BE49-F238E27FC236}">
                <a16:creationId xmlns:a16="http://schemas.microsoft.com/office/drawing/2014/main" id="{6B180005-9652-4480-A67B-99167B4B197D}"/>
              </a:ext>
            </a:extLst>
          </p:cNvPr>
          <p:cNvCxnSpPr/>
          <p:nvPr/>
        </p:nvCxnSpPr>
        <p:spPr>
          <a:xfrm flipH="1">
            <a:off x="3347864" y="4840043"/>
            <a:ext cx="1224136" cy="331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92" name="Прямая со стрелкой 65591">
            <a:extLst>
              <a:ext uri="{FF2B5EF4-FFF2-40B4-BE49-F238E27FC236}">
                <a16:creationId xmlns:a16="http://schemas.microsoft.com/office/drawing/2014/main" id="{8F945B8C-D65A-4D3A-B889-EC3778F39B05}"/>
              </a:ext>
            </a:extLst>
          </p:cNvPr>
          <p:cNvCxnSpPr>
            <a:stCxn id="15" idx="2"/>
          </p:cNvCxnSpPr>
          <p:nvPr/>
        </p:nvCxnSpPr>
        <p:spPr>
          <a:xfrm>
            <a:off x="4872556" y="4822607"/>
            <a:ext cx="0" cy="349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94" name="Прямая со стрелкой 65593">
            <a:extLst>
              <a:ext uri="{FF2B5EF4-FFF2-40B4-BE49-F238E27FC236}">
                <a16:creationId xmlns:a16="http://schemas.microsoft.com/office/drawing/2014/main" id="{7556A18E-4226-4DB2-A606-0A6C212DC737}"/>
              </a:ext>
            </a:extLst>
          </p:cNvPr>
          <p:cNvCxnSpPr/>
          <p:nvPr/>
        </p:nvCxnSpPr>
        <p:spPr>
          <a:xfrm>
            <a:off x="5175718" y="4840043"/>
            <a:ext cx="1161771" cy="331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96" name="Прямая со стрелкой 65595">
            <a:extLst>
              <a:ext uri="{FF2B5EF4-FFF2-40B4-BE49-F238E27FC236}">
                <a16:creationId xmlns:a16="http://schemas.microsoft.com/office/drawing/2014/main" id="{F1469FC2-2A9A-41B9-928E-061A00466686}"/>
              </a:ext>
            </a:extLst>
          </p:cNvPr>
          <p:cNvCxnSpPr/>
          <p:nvPr/>
        </p:nvCxnSpPr>
        <p:spPr>
          <a:xfrm>
            <a:off x="6456355" y="4189212"/>
            <a:ext cx="0" cy="394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98" name="Прямая со стрелкой 65597">
            <a:extLst>
              <a:ext uri="{FF2B5EF4-FFF2-40B4-BE49-F238E27FC236}">
                <a16:creationId xmlns:a16="http://schemas.microsoft.com/office/drawing/2014/main" id="{A84C6328-2502-4557-B9AD-B80FEB605544}"/>
              </a:ext>
            </a:extLst>
          </p:cNvPr>
          <p:cNvCxnSpPr/>
          <p:nvPr/>
        </p:nvCxnSpPr>
        <p:spPr>
          <a:xfrm>
            <a:off x="7901375" y="4865546"/>
            <a:ext cx="0" cy="329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00" name="Прямая со стрелкой 65599">
            <a:extLst>
              <a:ext uri="{FF2B5EF4-FFF2-40B4-BE49-F238E27FC236}">
                <a16:creationId xmlns:a16="http://schemas.microsoft.com/office/drawing/2014/main" id="{67CBE49D-8148-42B3-9B10-E04815F91E1F}"/>
              </a:ext>
            </a:extLst>
          </p:cNvPr>
          <p:cNvCxnSpPr/>
          <p:nvPr/>
        </p:nvCxnSpPr>
        <p:spPr>
          <a:xfrm>
            <a:off x="8719281" y="4865546"/>
            <a:ext cx="0" cy="306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02" name="Прямая со стрелкой 65601">
            <a:extLst>
              <a:ext uri="{FF2B5EF4-FFF2-40B4-BE49-F238E27FC236}">
                <a16:creationId xmlns:a16="http://schemas.microsoft.com/office/drawing/2014/main" id="{9AB04576-587E-400D-AD4B-8D9F439C7C2B}"/>
              </a:ext>
            </a:extLst>
          </p:cNvPr>
          <p:cNvCxnSpPr>
            <a:stCxn id="19" idx="2"/>
          </p:cNvCxnSpPr>
          <p:nvPr/>
        </p:nvCxnSpPr>
        <p:spPr>
          <a:xfrm flipH="1">
            <a:off x="3070542" y="5421117"/>
            <a:ext cx="1" cy="250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06" name="Прямая со стрелкой 65605">
            <a:extLst>
              <a:ext uri="{FF2B5EF4-FFF2-40B4-BE49-F238E27FC236}">
                <a16:creationId xmlns:a16="http://schemas.microsoft.com/office/drawing/2014/main" id="{1A5E5F3F-6F04-4EF0-AAA2-DEFD8D5DCA95}"/>
              </a:ext>
            </a:extLst>
          </p:cNvPr>
          <p:cNvCxnSpPr>
            <a:stCxn id="28" idx="1"/>
            <a:endCxn id="27" idx="3"/>
          </p:cNvCxnSpPr>
          <p:nvPr/>
        </p:nvCxnSpPr>
        <p:spPr>
          <a:xfrm flipH="1" flipV="1">
            <a:off x="2300519" y="6457111"/>
            <a:ext cx="1335377" cy="13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08" name="Прямая со стрелкой 65607">
            <a:extLst>
              <a:ext uri="{FF2B5EF4-FFF2-40B4-BE49-F238E27FC236}">
                <a16:creationId xmlns:a16="http://schemas.microsoft.com/office/drawing/2014/main" id="{50A915A0-C0FB-4812-9807-8F0B4A510E99}"/>
              </a:ext>
            </a:extLst>
          </p:cNvPr>
          <p:cNvCxnSpPr>
            <a:endCxn id="28" idx="0"/>
          </p:cNvCxnSpPr>
          <p:nvPr/>
        </p:nvCxnSpPr>
        <p:spPr>
          <a:xfrm flipH="1">
            <a:off x="4680012" y="5988415"/>
            <a:ext cx="192544" cy="340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10" name="Прямая со стрелкой 65609">
            <a:extLst>
              <a:ext uri="{FF2B5EF4-FFF2-40B4-BE49-F238E27FC236}">
                <a16:creationId xmlns:a16="http://schemas.microsoft.com/office/drawing/2014/main" id="{9808FE50-1D97-4EC1-A500-CE8F946DD68F}"/>
              </a:ext>
            </a:extLst>
          </p:cNvPr>
          <p:cNvCxnSpPr/>
          <p:nvPr/>
        </p:nvCxnSpPr>
        <p:spPr>
          <a:xfrm>
            <a:off x="6113158" y="5988415"/>
            <a:ext cx="1104786" cy="340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12" name="Прямая со стрелкой 65611">
            <a:extLst>
              <a:ext uri="{FF2B5EF4-FFF2-40B4-BE49-F238E27FC236}">
                <a16:creationId xmlns:a16="http://schemas.microsoft.com/office/drawing/2014/main" id="{BA01EBC8-509D-4D5A-ADA3-05D9D33B4453}"/>
              </a:ext>
            </a:extLst>
          </p:cNvPr>
          <p:cNvCxnSpPr>
            <a:stCxn id="23" idx="2"/>
          </p:cNvCxnSpPr>
          <p:nvPr/>
        </p:nvCxnSpPr>
        <p:spPr>
          <a:xfrm>
            <a:off x="8534544" y="5465290"/>
            <a:ext cx="0" cy="232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14" name="Прямая со стрелкой 65613">
            <a:extLst>
              <a:ext uri="{FF2B5EF4-FFF2-40B4-BE49-F238E27FC236}">
                <a16:creationId xmlns:a16="http://schemas.microsoft.com/office/drawing/2014/main" id="{D61D8DD9-E07E-418E-9D81-F24D33B1EEF7}"/>
              </a:ext>
            </a:extLst>
          </p:cNvPr>
          <p:cNvCxnSpPr>
            <a:stCxn id="22" idx="2"/>
          </p:cNvCxnSpPr>
          <p:nvPr/>
        </p:nvCxnSpPr>
        <p:spPr>
          <a:xfrm>
            <a:off x="7642218" y="5475110"/>
            <a:ext cx="0" cy="246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16" name="Прямая со стрелкой 65615">
            <a:extLst>
              <a:ext uri="{FF2B5EF4-FFF2-40B4-BE49-F238E27FC236}">
                <a16:creationId xmlns:a16="http://schemas.microsoft.com/office/drawing/2014/main" id="{412FF038-B736-4551-9A2E-1F737BD7B41C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7890021" y="6110420"/>
            <a:ext cx="11354" cy="257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19" name="Прямая со стрелкой 65618">
            <a:extLst>
              <a:ext uri="{FF2B5EF4-FFF2-40B4-BE49-F238E27FC236}">
                <a16:creationId xmlns:a16="http://schemas.microsoft.com/office/drawing/2014/main" id="{89165BA3-2C7E-4B1A-8F15-8223097BEF13}"/>
              </a:ext>
            </a:extLst>
          </p:cNvPr>
          <p:cNvCxnSpPr>
            <a:cxnSpLocks/>
            <a:endCxn id="24" idx="6"/>
          </p:cNvCxnSpPr>
          <p:nvPr/>
        </p:nvCxnSpPr>
        <p:spPr>
          <a:xfrm flipH="1">
            <a:off x="3855253" y="5459907"/>
            <a:ext cx="341048" cy="391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21" name="Прямая со стрелкой 65620">
            <a:extLst>
              <a:ext uri="{FF2B5EF4-FFF2-40B4-BE49-F238E27FC236}">
                <a16:creationId xmlns:a16="http://schemas.microsoft.com/office/drawing/2014/main" id="{464651B4-836E-4C1F-A5C6-33CE13340A5D}"/>
              </a:ext>
            </a:extLst>
          </p:cNvPr>
          <p:cNvCxnSpPr>
            <a:endCxn id="17" idx="1"/>
          </p:cNvCxnSpPr>
          <p:nvPr/>
        </p:nvCxnSpPr>
        <p:spPr>
          <a:xfrm flipV="1">
            <a:off x="6665551" y="4726440"/>
            <a:ext cx="1019109" cy="445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23" name="Прямая со стрелкой 65622">
            <a:extLst>
              <a:ext uri="{FF2B5EF4-FFF2-40B4-BE49-F238E27FC236}">
                <a16:creationId xmlns:a16="http://schemas.microsoft.com/office/drawing/2014/main" id="{D8A89103-71F7-499C-A2F8-833A16ECE227}"/>
              </a:ext>
            </a:extLst>
          </p:cNvPr>
          <p:cNvCxnSpPr>
            <a:cxnSpLocks/>
          </p:cNvCxnSpPr>
          <p:nvPr/>
        </p:nvCxnSpPr>
        <p:spPr>
          <a:xfrm flipH="1" flipV="1">
            <a:off x="3125278" y="6095841"/>
            <a:ext cx="834655" cy="233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27" name="Прямая со стрелкой 65626">
            <a:extLst>
              <a:ext uri="{FF2B5EF4-FFF2-40B4-BE49-F238E27FC236}">
                <a16:creationId xmlns:a16="http://schemas.microsoft.com/office/drawing/2014/main" id="{119B84C0-38B6-4BDB-9DE5-1ED4DB35574E}"/>
              </a:ext>
            </a:extLst>
          </p:cNvPr>
          <p:cNvCxnSpPr/>
          <p:nvPr/>
        </p:nvCxnSpPr>
        <p:spPr>
          <a:xfrm flipH="1">
            <a:off x="6805541" y="5482637"/>
            <a:ext cx="574771" cy="214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096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Объект 3" descr="Изображение выглядит как стена, стол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97F3D5C-1001-4EB7-A0C4-7FB265FB4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78"/>
          <a:stretch/>
        </p:blipFill>
        <p:spPr>
          <a:xfrm>
            <a:off x="508000" y="468621"/>
            <a:ext cx="6206002" cy="3635025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12A4D-082A-4F93-9D9A-4B61D164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6" y="4473227"/>
            <a:ext cx="6216024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/>
              <a:t>Тонкоигольная аспирационная биопсия (ТАБ) под УЗ-контролем</a:t>
            </a:r>
          </a:p>
        </p:txBody>
      </p:sp>
    </p:spTree>
    <p:extLst>
      <p:ext uri="{BB962C8B-B14F-4D97-AF65-F5344CB8AC3E}">
        <p14:creationId xmlns:p14="http://schemas.microsoft.com/office/powerpoint/2010/main" val="205263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90A61547-2555-4DE2-A37F-A53E5491744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Объект 3" descr="Изображение выглядит как черны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EDA3346-2410-4BB6-A1C8-8DCE91D02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50" b="1"/>
          <a:stretch/>
        </p:blipFill>
        <p:spPr>
          <a:xfrm>
            <a:off x="4122911" y="1289716"/>
            <a:ext cx="3022287" cy="2866802"/>
          </a:xfrm>
          <a:prstGeom prst="rect">
            <a:avLst/>
          </a:prstGeom>
        </p:spPr>
      </p:pic>
      <p:pic>
        <p:nvPicPr>
          <p:cNvPr id="1026" name="Picture 2" descr="http://www.pres.in.ua/zagalene-zapalene-zahvoryuvannya-organizmu-z-perevajnim-vognis/img33.jpg">
            <a:extLst>
              <a:ext uri="{FF2B5EF4-FFF2-40B4-BE49-F238E27FC236}">
                <a16:creationId xmlns:a16="http://schemas.microsoft.com/office/drawing/2014/main" id="{30639F57-EEFC-4F30-9363-68619208E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4283" r="8929" b="10104"/>
          <a:stretch/>
        </p:blipFill>
        <p:spPr bwMode="auto">
          <a:xfrm>
            <a:off x="659333" y="1289716"/>
            <a:ext cx="3228504" cy="286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E6AAC-1091-4A48-AB87-79990846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6" y="4473225"/>
            <a:ext cx="6216026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/>
              <a:t>УЗ картина кисты ЩЖ</a:t>
            </a:r>
          </a:p>
        </p:txBody>
      </p:sp>
    </p:spTree>
    <p:extLst>
      <p:ext uri="{BB962C8B-B14F-4D97-AF65-F5344CB8AC3E}">
        <p14:creationId xmlns:p14="http://schemas.microsoft.com/office/powerpoint/2010/main" val="3765165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1">
            <a:extLst>
              <a:ext uri="{FF2B5EF4-FFF2-40B4-BE49-F238E27FC236}">
                <a16:creationId xmlns:a16="http://schemas.microsoft.com/office/drawing/2014/main" id="{04D68F31-B717-405E-8FDA-18AB5EF2DD1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2F2793-32F1-4E6E-A696-FDA98E9DE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0000" b="47700"/>
          <a:stretch/>
        </p:blipFill>
        <p:spPr>
          <a:xfrm>
            <a:off x="4454569" y="1819922"/>
            <a:ext cx="2444751" cy="18439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D792DE-5D97-475D-BF29-F37B8B98C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-1" b="47700"/>
          <a:stretch/>
        </p:blipFill>
        <p:spPr>
          <a:xfrm>
            <a:off x="1371552" y="1822464"/>
            <a:ext cx="2444751" cy="1826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E8D54D-F9CD-4DA2-89D1-F5B262E4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27" r="50000"/>
          <a:stretch/>
        </p:blipFill>
        <p:spPr>
          <a:xfrm>
            <a:off x="2147027" y="4077072"/>
            <a:ext cx="3744415" cy="21196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70BC0-ED8B-4CFF-A087-F59376B2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49" y="537760"/>
            <a:ext cx="6120679" cy="109103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УЗ </a:t>
            </a:r>
            <a:r>
              <a:rPr lang="en-US" dirty="0" err="1"/>
              <a:t>картина</a:t>
            </a:r>
            <a:r>
              <a:rPr lang="en-US" dirty="0"/>
              <a:t> </a:t>
            </a:r>
            <a:r>
              <a:rPr lang="en-US" dirty="0" err="1"/>
              <a:t>аутоиммуного</a:t>
            </a:r>
            <a:r>
              <a:rPr lang="en-US" dirty="0"/>
              <a:t> </a:t>
            </a:r>
            <a:r>
              <a:rPr lang="en-US" dirty="0" err="1"/>
              <a:t>териодита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002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C0E0C84-E8C9-4B7F-94F4-8E028BD816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3850" y="620713"/>
            <a:ext cx="7056462" cy="13255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/>
              <a:t>Гормоны ЩЖ, отражающие ее функциональное состояние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21C71BA-6309-4FC0-B5C8-A346F5B12A2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23850" y="2276475"/>
            <a:ext cx="8540750" cy="41052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dirty="0"/>
              <a:t>Общий Т4 (64 – 150 </a:t>
            </a:r>
            <a:r>
              <a:rPr lang="ru-RU" sz="2000" dirty="0" err="1"/>
              <a:t>нмоль</a:t>
            </a:r>
            <a:r>
              <a:rPr lang="ru-RU" sz="2000" dirty="0"/>
              <a:t>/л);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/>
              <a:t>Свободный Т4 (10 – 26 </a:t>
            </a:r>
            <a:r>
              <a:rPr lang="ru-RU" sz="2000" dirty="0" err="1"/>
              <a:t>пмоль</a:t>
            </a:r>
            <a:r>
              <a:rPr lang="ru-RU" sz="2000" dirty="0"/>
              <a:t>/л);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/>
              <a:t>Общий Т3 (1,2 – 2,8 </a:t>
            </a:r>
            <a:r>
              <a:rPr lang="ru-RU" sz="2000" dirty="0" err="1"/>
              <a:t>нмоль</a:t>
            </a:r>
            <a:r>
              <a:rPr lang="ru-RU" sz="2000" dirty="0"/>
              <a:t>/л);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/>
              <a:t>Свободный Т3 (3,4 – 8,0 </a:t>
            </a:r>
            <a:r>
              <a:rPr lang="ru-RU" sz="2000" dirty="0" err="1"/>
              <a:t>пмоль</a:t>
            </a:r>
            <a:r>
              <a:rPr lang="ru-RU" sz="2000" dirty="0"/>
              <a:t>/л);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err="1"/>
              <a:t>Тиреоглобулин</a:t>
            </a:r>
            <a:r>
              <a:rPr lang="ru-RU" sz="2000" dirty="0"/>
              <a:t> (ТГ);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/>
              <a:t>Тиреотропный гормон (ТТГ) (0,5 – 5,0 </a:t>
            </a:r>
            <a:r>
              <a:rPr lang="ru-RU" sz="2000" dirty="0" err="1"/>
              <a:t>мЕД</a:t>
            </a:r>
            <a:r>
              <a:rPr lang="ru-RU" sz="2000" dirty="0"/>
              <a:t>/л);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err="1"/>
              <a:t>Тиреокальцитонин</a:t>
            </a:r>
            <a:r>
              <a:rPr lang="ru-RU" sz="2000" dirty="0"/>
              <a:t>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/>
              <a:t>Функциональная проба с </a:t>
            </a:r>
            <a:r>
              <a:rPr lang="ru-RU" sz="2000" dirty="0" err="1"/>
              <a:t>тиреолиберином</a:t>
            </a:r>
            <a:r>
              <a:rPr lang="ru-RU" sz="20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000" dirty="0"/>
              <a:t>     (тиреотропин-рилизинг-гормон, ТРГ);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/>
              <a:t>Исследование </a:t>
            </a:r>
            <a:r>
              <a:rPr lang="ru-RU" sz="2000" dirty="0" err="1"/>
              <a:t>аутоантител</a:t>
            </a:r>
            <a:r>
              <a:rPr lang="ru-RU" sz="2000" dirty="0"/>
              <a:t> к </a:t>
            </a:r>
            <a:r>
              <a:rPr lang="ru-RU" sz="2000" dirty="0" err="1"/>
              <a:t>тиреоглобулину</a:t>
            </a:r>
            <a:r>
              <a:rPr lang="ru-RU" sz="2000" dirty="0"/>
              <a:t>, </a:t>
            </a:r>
            <a:r>
              <a:rPr lang="ru-RU" sz="2000" dirty="0" err="1"/>
              <a:t>тиреоидной</a:t>
            </a:r>
            <a:r>
              <a:rPr lang="ru-RU" sz="20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000" dirty="0"/>
              <a:t>     </a:t>
            </a:r>
            <a:r>
              <a:rPr lang="ru-RU" sz="2000" dirty="0" err="1"/>
              <a:t>пероксидазе</a:t>
            </a:r>
            <a:r>
              <a:rPr lang="ru-RU" sz="2000" dirty="0"/>
              <a:t> (</a:t>
            </a:r>
            <a:r>
              <a:rPr lang="ru-RU" sz="2000" dirty="0" err="1"/>
              <a:t>микросомальному</a:t>
            </a:r>
            <a:r>
              <a:rPr lang="ru-RU" sz="2000" dirty="0"/>
              <a:t> антигену, ко второму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000" dirty="0"/>
              <a:t>     коллоидному антигену, рецептору ТТГ).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7A05601-1AF4-4776-9D27-605F58E8F1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/>
              <a:t>Состояние функциональной активности ЩЖ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86E568E-423D-488D-87D8-00AB7D0C392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9" y="2160590"/>
            <a:ext cx="6347714" cy="414873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Гипертиреоз – повышение функциональной активности самой ЩЖ (может быть физиологическим и патологическим);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Тиреотоксикоз – синдром, вызванный длительным и стойким избытком в организме </a:t>
            </a:r>
            <a:r>
              <a:rPr lang="ru-RU" sz="2800" dirty="0" err="1"/>
              <a:t>тиреоидных</a:t>
            </a:r>
            <a:r>
              <a:rPr lang="ru-RU" sz="2800" dirty="0"/>
              <a:t> гормонов, развивающихся при различных заболеваниях и патологических состояниях организма.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Гипотиреоз – синдром, обусловленный длительным стойким недостатком гормонов ЩЖ или снижением их биологического эффекта на тканевом уровне.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err="1"/>
              <a:t>Эутиреоз</a:t>
            </a:r>
            <a:r>
              <a:rPr lang="ru-RU" sz="2800" dirty="0"/>
              <a:t> – нормальная функциональная активность.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A68CE-8D83-452A-A0F5-810DF5EE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Клиническая картина </a:t>
            </a:r>
            <a:r>
              <a:rPr lang="ru-RU" dirty="0" err="1"/>
              <a:t>гипо</a:t>
            </a:r>
            <a:r>
              <a:rPr lang="ru-RU" dirty="0"/>
              <a:t>- и гипертиреоза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6018E0-A53A-487E-825F-6CAB2AC04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78"/>
          <a:stretch/>
        </p:blipFill>
        <p:spPr>
          <a:xfrm>
            <a:off x="690655" y="2204864"/>
            <a:ext cx="6266657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9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E6E5F26-B83C-4126-A1BC-4E14A93F9CC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599" y="609600"/>
            <a:ext cx="6347713" cy="18112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/>
              <a:t>Синдром множественной эндокринной неоплазии </a:t>
            </a:r>
            <a:br>
              <a:rPr lang="ru-RU" sz="4000" dirty="0"/>
            </a:br>
            <a:r>
              <a:rPr lang="en-US" sz="4000" dirty="0"/>
              <a:t>II </a:t>
            </a:r>
            <a:r>
              <a:rPr lang="ru-RU" sz="4000" dirty="0"/>
              <a:t>типа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AEF38D0-1C30-4BA8-B05F-90E878726BC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9" y="2852936"/>
            <a:ext cx="6347714" cy="324036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dirty="0"/>
              <a:t>Синдром МЭН – </a:t>
            </a:r>
            <a:r>
              <a:rPr lang="en-US" sz="2400" dirty="0"/>
              <a:t>II A </a:t>
            </a:r>
            <a:r>
              <a:rPr lang="ru-RU" sz="2400" dirty="0"/>
              <a:t>типа: сочетание медуллярного рака ЩЖ, феохромоцитомы, гиперплазии или аденомы паращитовидных желез.</a:t>
            </a:r>
          </a:p>
          <a:p>
            <a:pPr eaLnBrk="1" hangingPunct="1">
              <a:defRPr/>
            </a:pPr>
            <a:r>
              <a:rPr lang="ru-RU" sz="2400" dirty="0"/>
              <a:t>Синдром МЭН – </a:t>
            </a:r>
            <a:r>
              <a:rPr lang="en-US" sz="2400" dirty="0"/>
              <a:t>II </a:t>
            </a:r>
            <a:r>
              <a:rPr lang="ru-RU" sz="2400" dirty="0"/>
              <a:t>Б</a:t>
            </a:r>
            <a:r>
              <a:rPr lang="en-US" sz="2400" dirty="0"/>
              <a:t> </a:t>
            </a:r>
            <a:r>
              <a:rPr lang="ru-RU" sz="2400" dirty="0"/>
              <a:t>типа: медуллярный рак ЩЖ, феохромоцитома, множественный </a:t>
            </a:r>
            <a:r>
              <a:rPr lang="ru-RU" sz="2400" dirty="0" err="1"/>
              <a:t>нейроматоз</a:t>
            </a:r>
            <a:r>
              <a:rPr lang="ru-RU" sz="2400" dirty="0"/>
              <a:t> слизистых оболочек, деформации скелета.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91C270E-7763-4795-9777-9C48C2221E6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/>
              <a:t>Классификация заболеваний ЩЖ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B21AAC9-88B0-45B8-ACA3-90780BAF0409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sz="2800" dirty="0"/>
              <a:t>Диффузный токсический зоб (болезнь </a:t>
            </a:r>
            <a:r>
              <a:rPr lang="ru-RU" sz="2800" dirty="0" err="1"/>
              <a:t>Грейвса</a:t>
            </a:r>
            <a:r>
              <a:rPr lang="ru-RU" sz="2800" dirty="0"/>
              <a:t>, Базедова болезнь);</a:t>
            </a:r>
          </a:p>
          <a:p>
            <a:pPr eaLnBrk="1" hangingPunct="1">
              <a:defRPr/>
            </a:pPr>
            <a:r>
              <a:rPr lang="ru-RU" sz="2800" dirty="0"/>
              <a:t>Токсическая аденома (болезнь Пламмера);</a:t>
            </a:r>
          </a:p>
          <a:p>
            <a:pPr eaLnBrk="1" hangingPunct="1">
              <a:defRPr/>
            </a:pPr>
            <a:r>
              <a:rPr lang="ru-RU" sz="2800" dirty="0" err="1"/>
              <a:t>Многоузловой</a:t>
            </a:r>
            <a:r>
              <a:rPr lang="ru-RU" sz="2800" dirty="0"/>
              <a:t> токсический зоб;</a:t>
            </a:r>
          </a:p>
          <a:p>
            <a:pPr eaLnBrk="1" hangingPunct="1">
              <a:defRPr/>
            </a:pPr>
            <a:r>
              <a:rPr lang="ru-RU" sz="2800" dirty="0"/>
              <a:t>Эндемический зоб (</a:t>
            </a:r>
            <a:r>
              <a:rPr lang="ru-RU" sz="2800" dirty="0" err="1"/>
              <a:t>йоддефицитные</a:t>
            </a:r>
            <a:r>
              <a:rPr lang="ru-RU" sz="2800" dirty="0"/>
              <a:t> заболевания);</a:t>
            </a:r>
          </a:p>
          <a:p>
            <a:pPr eaLnBrk="1" hangingPunct="1">
              <a:defRPr/>
            </a:pPr>
            <a:r>
              <a:rPr lang="ru-RU" sz="2800" dirty="0"/>
              <a:t>Спорадический зоб (простой </a:t>
            </a:r>
          </a:p>
          <a:p>
            <a:pPr marL="0" indent="0" eaLnBrk="1" hangingPunct="1">
              <a:buNone/>
              <a:defRPr/>
            </a:pPr>
            <a:r>
              <a:rPr lang="ru-RU" sz="2800" dirty="0"/>
              <a:t>    нетоксический зоб);</a:t>
            </a:r>
          </a:p>
          <a:p>
            <a:pPr eaLnBrk="1" hangingPunct="1">
              <a:defRPr/>
            </a:pPr>
            <a:r>
              <a:rPr lang="ru-RU" sz="2800" dirty="0"/>
              <a:t>Аберрантный зоб;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FFE10CD-3561-4483-BE4C-C00D2883E7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33412" y="260648"/>
            <a:ext cx="8510588" cy="75212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Анатомия ЩЖ </a:t>
            </a:r>
            <a:r>
              <a:rPr lang="ru-RU" sz="2800" dirty="0"/>
              <a:t>(продолжение)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65C30A-5DB1-4FF6-A650-D55C5C9E383E}"/>
              </a:ext>
            </a:extLst>
          </p:cNvPr>
          <p:cNvSpPr/>
          <p:nvPr/>
        </p:nvSpPr>
        <p:spPr>
          <a:xfrm>
            <a:off x="301625" y="4725144"/>
            <a:ext cx="70066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Средняя масса ЩЖ у взрослого человека варьирует в пределах 12-25 гр.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Размер колеблется в пределах 2,5-4 см (относительно длины), 1,52 см (относительно ширины) и 1-1,5 см (относительно толщины).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Нормальный объем ЩЖ у мужчин – до 25 мл, а у женщин до – 18 мл (возможны колебания в объеме, связанные с менструальным циклом).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6E094B-FA3A-44D4-8C55-0EFC93298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1"/>
          <a:stretch/>
        </p:blipFill>
        <p:spPr>
          <a:xfrm>
            <a:off x="708620" y="1032755"/>
            <a:ext cx="6192688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88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23E7236-28FD-4214-9E07-3A41589FBDA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599" y="609600"/>
            <a:ext cx="6347713" cy="173928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/>
              <a:t>Классификация заболеваний ЩЖ</a:t>
            </a:r>
            <a:br>
              <a:rPr lang="ru-RU" sz="4000" dirty="0"/>
            </a:br>
            <a:r>
              <a:rPr lang="ru-RU" sz="3100" dirty="0"/>
              <a:t>(продолжение)</a:t>
            </a:r>
            <a:endParaRPr lang="ru-RU" sz="4000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80FE427-788F-42BE-8565-574171F64DDC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9" y="2636912"/>
            <a:ext cx="6770713" cy="388077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dirty="0" err="1"/>
              <a:t>Тиреодиты</a:t>
            </a:r>
            <a:endParaRPr lang="ru-RU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dirty="0"/>
              <a:t>    а. острый тиреоидит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dirty="0"/>
              <a:t>    б. острый негнойный </a:t>
            </a:r>
            <a:r>
              <a:rPr lang="ru-RU" sz="2400" dirty="0" err="1"/>
              <a:t>тиреодит</a:t>
            </a:r>
            <a:endParaRPr lang="ru-RU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dirty="0"/>
              <a:t>    в. подострый </a:t>
            </a:r>
            <a:r>
              <a:rPr lang="ru-RU" sz="2400" dirty="0" err="1"/>
              <a:t>тиреодит</a:t>
            </a:r>
            <a:endParaRPr lang="ru-RU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dirty="0"/>
              <a:t>    г. аутоиммунный </a:t>
            </a:r>
            <a:r>
              <a:rPr lang="ru-RU" sz="2400" dirty="0" err="1"/>
              <a:t>тиреодит</a:t>
            </a:r>
            <a:r>
              <a:rPr lang="ru-RU" sz="2400" dirty="0"/>
              <a:t> (зоб Хасимото)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dirty="0"/>
              <a:t>    д. фиброзный </a:t>
            </a:r>
            <a:r>
              <a:rPr lang="ru-RU" sz="2400" dirty="0" err="1"/>
              <a:t>тиреодит</a:t>
            </a:r>
            <a:r>
              <a:rPr lang="ru-RU" sz="2400" dirty="0"/>
              <a:t> (</a:t>
            </a:r>
            <a:r>
              <a:rPr lang="ru-RU" sz="2400" dirty="0" err="1"/>
              <a:t>Тиреодит</a:t>
            </a:r>
            <a:r>
              <a:rPr lang="ru-RU" sz="2400" dirty="0"/>
              <a:t> </a:t>
            </a:r>
            <a:r>
              <a:rPr lang="ru-RU" sz="2400" dirty="0" err="1"/>
              <a:t>Риделя</a:t>
            </a:r>
            <a:r>
              <a:rPr lang="ru-RU" sz="2400" dirty="0"/>
              <a:t>)</a:t>
            </a:r>
          </a:p>
          <a:p>
            <a:pPr eaLnBrk="1" hangingPunct="1">
              <a:defRPr/>
            </a:pPr>
            <a:r>
              <a:rPr lang="ru-RU" sz="2400" dirty="0"/>
              <a:t>Гипотиреоз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A1BB091-52F0-4712-8E48-202CDF38FD1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599" y="609600"/>
            <a:ext cx="6347713" cy="166727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/>
              <a:t>Классификация заболеваний ЩЖ</a:t>
            </a:r>
            <a:br>
              <a:rPr lang="ru-RU" sz="4000" dirty="0"/>
            </a:br>
            <a:r>
              <a:rPr lang="ru-RU" sz="3100" dirty="0"/>
              <a:t>(продолжение)</a:t>
            </a:r>
            <a:endParaRPr lang="ru-RU" sz="4000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10EF7FC-EF99-4258-AA73-E02641CC178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8" y="2640742"/>
            <a:ext cx="6347714" cy="388077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О П У Х О Л И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2400" dirty="0"/>
              <a:t>а. Доброкачественные опухоли (фолликулярные аденомы)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2400" dirty="0"/>
              <a:t>б. Злокачественные опухоли: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/>
              <a:t>Эпителиальные (различные формы рака);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err="1"/>
              <a:t>Неэпителиальные</a:t>
            </a:r>
            <a:r>
              <a:rPr lang="ru-RU" sz="2400" dirty="0"/>
              <a:t> (злокачественная лимфома, саркома и др.);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/>
              <a:t>Вторичные (метастазы).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0B5F7E3B-C5F1-40E0-A491-558BAFBC11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5517500-8459-4200-85E0-1EF3ADCB33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ru-RU" sz="2500"/>
              <a:t>ДИФФУЗНЫЙ ТОКСИЧЕСКИЙ ЗОБ (ДТЗ)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18247D1-2C08-4EC4-A7E8-68AFE81836D0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490721" y="816638"/>
            <a:ext cx="3464779" cy="522472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ru-RU" sz="1700"/>
              <a:t>Генетически детерминированное аутоиммунное заболевание, обусловленное стойким патологическим повышением продукции </a:t>
            </a:r>
            <a:r>
              <a:rPr lang="ru-RU" sz="1700" err="1"/>
              <a:t>тиреоидных</a:t>
            </a:r>
            <a:r>
              <a:rPr lang="ru-RU" sz="1700"/>
              <a:t> гормонов диффузно увеличенной ЩЖ под влиянием специфических </a:t>
            </a:r>
            <a:r>
              <a:rPr lang="ru-RU" sz="1700" err="1"/>
              <a:t>тиреодистимулирующих</a:t>
            </a:r>
            <a:r>
              <a:rPr lang="ru-RU" sz="1700"/>
              <a:t> </a:t>
            </a:r>
            <a:r>
              <a:rPr lang="ru-RU" sz="1700" err="1"/>
              <a:t>аутоантител</a:t>
            </a:r>
            <a:r>
              <a:rPr lang="ru-RU" sz="1700"/>
              <a:t> с последующим нарушением функционального состояния различных органов и систем, в первую очередь,</a:t>
            </a:r>
            <a:r>
              <a:rPr lang="ru-RU" sz="1700" i="1" u="sng"/>
              <a:t> сердечно-сосудистой</a:t>
            </a:r>
            <a:r>
              <a:rPr lang="ru-RU" sz="1700"/>
              <a:t> и </a:t>
            </a:r>
            <a:r>
              <a:rPr lang="ru-RU" sz="1700" i="1" u="sng"/>
              <a:t>центральной нервной системы.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D48D304-6168-41A7-8DBF-F01649CDF21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599" y="609600"/>
            <a:ext cx="6347713" cy="13792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dirty="0"/>
              <a:t>Триада симптомов </a:t>
            </a:r>
            <a:br>
              <a:rPr lang="ru-RU" sz="4000" dirty="0"/>
            </a:br>
            <a:r>
              <a:rPr lang="ru-RU" sz="4000" dirty="0"/>
              <a:t>при ДТЗ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0511667-15EC-4FB1-94EA-18875E25B8E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83568" y="2852936"/>
            <a:ext cx="6347714" cy="220451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dirty="0"/>
              <a:t>Зоб;</a:t>
            </a:r>
          </a:p>
          <a:p>
            <a:pPr eaLnBrk="1" hangingPunct="1">
              <a:defRPr/>
            </a:pPr>
            <a:r>
              <a:rPr lang="ru-RU" sz="3600" dirty="0"/>
              <a:t>Экзофтальм;</a:t>
            </a:r>
          </a:p>
          <a:p>
            <a:pPr eaLnBrk="1" hangingPunct="1">
              <a:defRPr/>
            </a:pPr>
            <a:r>
              <a:rPr lang="ru-RU" sz="3600" dirty="0"/>
              <a:t>Тахикардия.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90A61547-2555-4DE2-A37F-A53E5491744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2531" name="Picture 5" descr="Graves Disease - Pictures, Symptoms, Treatment, Diet, Causes">
            <a:extLst>
              <a:ext uri="{FF2B5EF4-FFF2-40B4-BE49-F238E27FC236}">
                <a16:creationId xmlns:a16="http://schemas.microsoft.com/office/drawing/2014/main" id="{15A8D622-FF4D-42DA-B871-6CD7C6CC3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3" y="3552488"/>
            <a:ext cx="3712534" cy="24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C7885-A13B-4652-9BCF-E156F595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22" y="835015"/>
            <a:ext cx="3714735" cy="2488873"/>
          </a:xfrm>
          <a:prstGeom prst="rect">
            <a:avLst/>
          </a:prstGeom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CFED1610-D7C1-4A7F-BEE2-0A3A5F98FB8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0806" y="1722427"/>
            <a:ext cx="2384695" cy="2328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US" sz="3000"/>
              <a:t>Экзофтальм при ДТЗ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8087E25-5A79-4E3D-86FE-892BB8BE55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599" y="609600"/>
            <a:ext cx="6347713" cy="18112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/>
              <a:t>Синдром поражения </a:t>
            </a:r>
            <a:br>
              <a:rPr lang="ru-RU" sz="4000" dirty="0"/>
            </a:br>
            <a:r>
              <a:rPr lang="ru-RU" sz="4000" dirty="0"/>
              <a:t>сердечно-сосудистой системы при ДТЗ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47CE599-6231-4E6E-BE7F-19B1AC39F50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9" y="2708920"/>
            <a:ext cx="6347714" cy="350421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dirty="0"/>
              <a:t>Тахикардия;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/>
              <a:t>Тахиаритмия (постоянная синусовая или постоянная мерцательная);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/>
              <a:t>Тахиаритмия пароксизмальная мерцательная (на фоне синусовой тахикардии или нормального синусового ритма), сопровождающаяся экстрасистолией;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/>
              <a:t>Высокое пульсовое давление;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err="1"/>
              <a:t>Дисгормональная</a:t>
            </a:r>
            <a:r>
              <a:rPr lang="ru-RU" sz="2800" dirty="0"/>
              <a:t> миокардиодистрофия («тиреотоксическое сердце»);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/>
              <a:t>Недостаточность кровообращения.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9D85C78-1DB0-4697-AB5C-B62088F0E26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dirty="0"/>
              <a:t>Синдром поражения центральной и периферической нервной системы при ДТЗ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30F38C0-749E-4F61-9440-6A9F181863B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01625" y="2492896"/>
            <a:ext cx="8540750" cy="413504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Хаотичная, непродуктивная деятельность;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Повышенная возбудимость;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Снижение концентрации внимания;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Плаксивость;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Быстрая утомляемость;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Расстройство сна;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Тремор всего тела (симптом «телеграфного столба»);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Тремор пальцев рук (симптом Мари);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Повышенная потливость;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Покраснение лица;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Стойкий красный дермографизм;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/>
              <a:t>Повышение сухожильных рефлексов.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3A59A43-271A-46DD-93A5-0251FEA13B7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/>
              <a:t>Глазные симптомы при ДТЗ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0D892E3-FAAB-4A1D-B9AA-70277B0FF00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9" y="1844824"/>
            <a:ext cx="6347714" cy="4196539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err="1">
                <a:solidFill>
                  <a:srgbClr val="FF0000"/>
                </a:solidFill>
              </a:rPr>
              <a:t>Штельвага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– редкое мигание век;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FF0000"/>
                </a:solidFill>
              </a:rPr>
              <a:t>Грефе</a:t>
            </a:r>
            <a:r>
              <a:rPr lang="ru-RU" sz="2400" dirty="0"/>
              <a:t> – отставание верхнего века от радужной оболочки при фиксации взгляда на медленно перемещаемом вниз предмете, при этом между верхним веком и радужной оболочкой остается белая полоска склеры;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err="1">
                <a:solidFill>
                  <a:srgbClr val="FF0000"/>
                </a:solidFill>
              </a:rPr>
              <a:t>Кохера</a:t>
            </a:r>
            <a:r>
              <a:rPr lang="ru-RU" sz="2400" dirty="0"/>
              <a:t> – аналогичен симптому Грефе, но при фиксации взгляда на медленно перемещаемом вверх предмете, при этом между нижним веком и радужной оболочкой остается белая полоска склеры;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err="1">
                <a:solidFill>
                  <a:srgbClr val="FF0000"/>
                </a:solidFill>
              </a:rPr>
              <a:t>Дальримпля</a:t>
            </a:r>
            <a:r>
              <a:rPr lang="ru-RU" sz="2400" dirty="0"/>
              <a:t> (экзофтальм) – расширение глазной щели с появлением белой полоски склеры между радужной оболочкой и верхним веком;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C515750-5A2A-4F23-98FD-F2CACE62E0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/>
              <a:t>Глазные симптомы при ДТЗ (продолжение)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03851D5-41DF-493C-AFF3-91C22E25D66D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>
                <a:solidFill>
                  <a:srgbClr val="FF0000"/>
                </a:solidFill>
              </a:rPr>
              <a:t>Мебиуса</a:t>
            </a:r>
            <a:r>
              <a:rPr lang="ru-RU" sz="2400" dirty="0"/>
              <a:t> – потеря способности фиксировать взгляд на близком расстоянии: вследствие слабости приводящих глазных мышц фиксированные на близко расположенном предмете глазные яблоки расходятся и занимают исходное положение;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err="1">
                <a:solidFill>
                  <a:srgbClr val="FF0000"/>
                </a:solidFill>
              </a:rPr>
              <a:t>Жоффруа</a:t>
            </a:r>
            <a:r>
              <a:rPr lang="ru-RU" sz="2400" dirty="0"/>
              <a:t> – отсутствие </a:t>
            </a:r>
            <a:r>
              <a:rPr lang="ru-RU" sz="2400" dirty="0" err="1"/>
              <a:t>наморщивания</a:t>
            </a:r>
            <a:r>
              <a:rPr lang="ru-RU" sz="2400" dirty="0"/>
              <a:t> лба при взгляде вверх;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>
                <a:solidFill>
                  <a:srgbClr val="FF0000"/>
                </a:solidFill>
              </a:rPr>
              <a:t>Боткина</a:t>
            </a:r>
            <a:r>
              <a:rPr lang="ru-RU" sz="2400" dirty="0"/>
              <a:t> – мимолетное широкое раскрытие глазных щелей при фиксации взгляда;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err="1">
                <a:solidFill>
                  <a:srgbClr val="FF0000"/>
                </a:solidFill>
              </a:rPr>
              <a:t>Розенбаха</a:t>
            </a:r>
            <a:r>
              <a:rPr lang="ru-RU" sz="2400" dirty="0"/>
              <a:t> – мелкий тремор закрытых век;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err="1">
                <a:solidFill>
                  <a:srgbClr val="FF0000"/>
                </a:solidFill>
              </a:rPr>
              <a:t>Репнева</a:t>
            </a:r>
            <a:r>
              <a:rPr lang="ru-RU" sz="2400" b="1" dirty="0">
                <a:solidFill>
                  <a:srgbClr val="FF0000"/>
                </a:solidFill>
              </a:rPr>
              <a:t> – Мелехова </a:t>
            </a:r>
            <a:r>
              <a:rPr lang="ru-RU" sz="2400" dirty="0"/>
              <a:t>– гневный взгляд.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A1F74E4-AC80-44AE-A9C7-619B76B0BA7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Синдром катаболических нарушений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D755580-BBD9-45CC-BB30-4544898523BB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9" y="2564904"/>
            <a:ext cx="6347714" cy="34764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dirty="0"/>
              <a:t>Похудание на фоне повышенного аппетита;</a:t>
            </a:r>
          </a:p>
          <a:p>
            <a:pPr eaLnBrk="1" hangingPunct="1">
              <a:defRPr/>
            </a:pPr>
            <a:r>
              <a:rPr lang="ru-RU" sz="3600" dirty="0"/>
              <a:t>Субфебрилитет;</a:t>
            </a:r>
          </a:p>
          <a:p>
            <a:pPr eaLnBrk="1" hangingPunct="1">
              <a:defRPr/>
            </a:pPr>
            <a:r>
              <a:rPr lang="ru-RU" sz="3600" dirty="0"/>
              <a:t>Миопатия;</a:t>
            </a:r>
          </a:p>
          <a:p>
            <a:pPr eaLnBrk="1" hangingPunct="1">
              <a:defRPr/>
            </a:pPr>
            <a:r>
              <a:rPr lang="ru-RU" sz="3600" dirty="0"/>
              <a:t>Остеопороз.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68E17-4B52-4DA4-B47C-CAF616AA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92696"/>
            <a:ext cx="5608365" cy="648072"/>
          </a:xfrm>
        </p:spPr>
        <p:txBody>
          <a:bodyPr/>
          <a:lstStyle/>
          <a:p>
            <a:r>
              <a:rPr lang="ru-RU" dirty="0"/>
              <a:t>Функции и гормоны ЩЖ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58D4B9-E4D8-4826-B187-F28ACBD37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00808"/>
            <a:ext cx="6347714" cy="4340555"/>
          </a:xfrm>
        </p:spPr>
        <p:txBody>
          <a:bodyPr>
            <a:normAutofit lnSpcReduction="10000"/>
          </a:bodyPr>
          <a:lstStyle/>
          <a:p>
            <a:r>
              <a:rPr lang="ru-RU" sz="2200" dirty="0"/>
              <a:t>ЩЖ – одна из самых важных эндокринных желез, функция которой заключается в хранении йода и выработке йодсодержащих гормонов (</a:t>
            </a:r>
            <a:r>
              <a:rPr lang="ru-RU" sz="2200" dirty="0" err="1"/>
              <a:t>йодтиронинов</a:t>
            </a:r>
            <a:r>
              <a:rPr lang="ru-RU" sz="2200" dirty="0"/>
              <a:t>), принимающих активное участие в регуляции множества обменных процессов веществ, проходящих как в отдельных клетках, так и в организме в целом.</a:t>
            </a:r>
          </a:p>
          <a:p>
            <a:endParaRPr lang="ru-RU" sz="2200" dirty="0"/>
          </a:p>
          <a:p>
            <a:r>
              <a:rPr lang="ru-RU" sz="2200" dirty="0"/>
              <a:t>Вырабатываемые ЩЖ </a:t>
            </a:r>
            <a:r>
              <a:rPr lang="ru-RU" sz="2200" dirty="0" err="1"/>
              <a:t>тиреоидные</a:t>
            </a:r>
            <a:r>
              <a:rPr lang="ru-RU" sz="2200" dirty="0"/>
              <a:t> гормоны представлены тироксином (T4, </a:t>
            </a:r>
            <a:r>
              <a:rPr lang="ru-RU" sz="2200" dirty="0" err="1"/>
              <a:t>тетрайодтиронин</a:t>
            </a:r>
            <a:r>
              <a:rPr lang="ru-RU" sz="2200" dirty="0"/>
              <a:t>), трийодтиронином (T3) и </a:t>
            </a:r>
            <a:r>
              <a:rPr lang="ru-RU" sz="2200" dirty="0" err="1"/>
              <a:t>тиреокальцитонином</a:t>
            </a:r>
            <a:r>
              <a:rPr lang="ru-RU" sz="2200" dirty="0"/>
              <a:t> (</a:t>
            </a:r>
            <a:r>
              <a:rPr lang="ru-RU" sz="2200" dirty="0" err="1"/>
              <a:t>кальцитонин</a:t>
            </a:r>
            <a:r>
              <a:rPr lang="ru-RU" sz="2200" dirty="0"/>
              <a:t>).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60518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26C29B3-76DD-464E-BEA0-AE1247A267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Синдром поражения органов пищеварения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A6D9B50-24A7-4DC7-9CB3-8B89D3A32F2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39552" y="2780928"/>
            <a:ext cx="6347714" cy="3140618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sz="3600" dirty="0"/>
              <a:t>Приступы болей в животе;</a:t>
            </a:r>
          </a:p>
          <a:p>
            <a:pPr eaLnBrk="1" hangingPunct="1">
              <a:defRPr/>
            </a:pPr>
            <a:r>
              <a:rPr lang="ru-RU" sz="3600" dirty="0"/>
              <a:t>Рвота; </a:t>
            </a:r>
          </a:p>
          <a:p>
            <a:pPr eaLnBrk="1" hangingPunct="1">
              <a:defRPr/>
            </a:pPr>
            <a:r>
              <a:rPr lang="ru-RU" sz="3600" dirty="0"/>
              <a:t>Неустойчивый стул со склонностью к поносам;</a:t>
            </a:r>
          </a:p>
          <a:p>
            <a:pPr eaLnBrk="1" hangingPunct="1">
              <a:defRPr/>
            </a:pPr>
            <a:r>
              <a:rPr lang="ru-RU" sz="3600" dirty="0"/>
              <a:t>Пожелтение кожи и др.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A9EE620-23CB-453B-B989-739E29BF63D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/>
              <a:t>Синдром поражения других желез внутренней секреции 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6DF5924-3B4A-4A1A-A1B4-B2D6E3AE05BD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Нарушение функции надпочечников (снижение сосудистого тонуса, появление пигментаций вокруг глаз – симптом Еллинека);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Дисфункция яичников (нарушение МЦ вплоть до аменореи; развитие ФКМ, иногда с </a:t>
            </a:r>
            <a:r>
              <a:rPr lang="ru-RU" sz="2800" dirty="0" err="1"/>
              <a:t>галактореей</a:t>
            </a:r>
            <a:r>
              <a:rPr lang="ru-RU" sz="2800" dirty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У мужчин – гинекомастия;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Нарушение толерантности к глюкозе;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Повышенный распад антидиуретического гормона.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55326B3-4896-4554-A641-3C9C868F8DA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Синдром эктодермальных нарушений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4376B63-3F66-4B41-92E4-E863BEEA46CE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43136" y="2636912"/>
            <a:ext cx="6347714" cy="314061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dirty="0"/>
              <a:t>Характерное расслаивание и повышенная ломкость ногтей;</a:t>
            </a:r>
          </a:p>
          <a:p>
            <a:pPr eaLnBrk="1" hangingPunct="1">
              <a:defRPr/>
            </a:pPr>
            <a:r>
              <a:rPr lang="ru-RU" sz="3600" dirty="0"/>
              <a:t>Ломкость и выпадение волос и др.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163FE57-B752-4C96-A82D-120A25FD64F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Степени тяжести тиреотоксикоза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8579876-4D9E-4DFD-BAFB-1E93836F5069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9" y="2420888"/>
            <a:ext cx="6347714" cy="364467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Легкая</a:t>
            </a:r>
            <a:r>
              <a:rPr lang="ru-RU" sz="2400" dirty="0"/>
              <a:t> – частота пульса 80-100 в мин, нет мерцательной аритмии и резкого похудания, слабый тремор рук, работоспособность снижена незначительно;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Средняя</a:t>
            </a:r>
            <a:r>
              <a:rPr lang="ru-RU" sz="2400" dirty="0"/>
              <a:t> – пульс 100-120 в мин, увеличение пульсового давления, нет мерцательной аритмии, похудание до 20% от исходной массы тела, выраженный тремор, работоспособность снижена;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Тяжелая</a:t>
            </a:r>
            <a:r>
              <a:rPr lang="ru-RU" sz="2400" dirty="0">
                <a:highlight>
                  <a:srgbClr val="FFFF00"/>
                </a:highlight>
              </a:rPr>
              <a:t> </a:t>
            </a:r>
            <a:r>
              <a:rPr lang="ru-RU" sz="2400" dirty="0"/>
              <a:t>– пульс более 120 в мин, мерцательная аритмия, тиреотоксический психоз, </a:t>
            </a:r>
            <a:r>
              <a:rPr lang="ru-RU" sz="2400" dirty="0" err="1"/>
              <a:t>тиреогенная</a:t>
            </a:r>
            <a:r>
              <a:rPr lang="ru-RU" sz="2400" dirty="0"/>
              <a:t> надпочечниковая недостаточность, дистрофические изменения паренхиматозных органов, масса тела резко снижена (до кахексии), трудоспособность утрачена.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97DDE9D-8B07-48CD-9F42-B2F101EEADF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dirty="0"/>
              <a:t>Изменения крови при ДТЗ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12EBA5-FB38-4ED0-899F-2214E2CABE4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83568" y="2780928"/>
            <a:ext cx="6347714" cy="306861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/>
              <a:t>Высокий уровень Т3 и Т4;</a:t>
            </a:r>
          </a:p>
          <a:p>
            <a:pPr eaLnBrk="1" hangingPunct="1">
              <a:defRPr/>
            </a:pPr>
            <a:r>
              <a:rPr lang="ru-RU" sz="2800" dirty="0"/>
              <a:t>ТТГ снижен или не определяется;</a:t>
            </a:r>
          </a:p>
          <a:p>
            <a:pPr eaLnBrk="1" hangingPunct="1">
              <a:defRPr/>
            </a:pPr>
            <a:r>
              <a:rPr lang="ru-RU" sz="2800" dirty="0" err="1"/>
              <a:t>Тиреоидстимулирующие</a:t>
            </a:r>
            <a:r>
              <a:rPr lang="ru-RU" sz="2800" dirty="0"/>
              <a:t> </a:t>
            </a:r>
            <a:r>
              <a:rPr lang="ru-RU" sz="2800" dirty="0" err="1"/>
              <a:t>аутоантитела</a:t>
            </a:r>
            <a:r>
              <a:rPr lang="ru-RU" sz="2800" dirty="0"/>
              <a:t> (антитела к ТТГ-рецептору) – выявляются у большинства больных.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087F206-622B-4FF1-9A5D-D0FAC18593D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/>
              <a:t>Минимальный диагностический алгоритм при ДТЗ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1A480CF-FDE9-4FDE-A710-9B389EB40EC0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98746" y="2996952"/>
            <a:ext cx="6347714" cy="30963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dirty="0"/>
              <a:t>Анализ жалоб и клинических симптомов;</a:t>
            </a:r>
          </a:p>
          <a:p>
            <a:pPr eaLnBrk="1" hangingPunct="1">
              <a:defRPr/>
            </a:pPr>
            <a:r>
              <a:rPr lang="ru-RU" sz="2400" dirty="0"/>
              <a:t>УЗИ в сочетании с ТАБ;</a:t>
            </a:r>
          </a:p>
          <a:p>
            <a:pPr eaLnBrk="1" hangingPunct="1">
              <a:defRPr/>
            </a:pPr>
            <a:r>
              <a:rPr lang="ru-RU" sz="2400" dirty="0"/>
              <a:t>Гормональные исследования крови;</a:t>
            </a:r>
          </a:p>
          <a:p>
            <a:pPr eaLnBrk="1" hangingPunct="1">
              <a:defRPr/>
            </a:pPr>
            <a:r>
              <a:rPr lang="ru-RU" sz="2400" dirty="0"/>
              <a:t>Определение уровня </a:t>
            </a:r>
            <a:r>
              <a:rPr lang="ru-RU" sz="2400" dirty="0" err="1"/>
              <a:t>аутоантител</a:t>
            </a:r>
            <a:r>
              <a:rPr lang="ru-RU" sz="2400" dirty="0"/>
              <a:t> к ТТГ-рецептору.</a:t>
            </a: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AFBE4A7-1D77-4AC6-BBD3-59E283AE64D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Заболевания, сопровождающие ДТЗ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FD3DD07-AD6A-4B57-9FE7-D7FBBBF7E0C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Аутоиммунная </a:t>
            </a:r>
            <a:r>
              <a:rPr lang="ru-RU" sz="2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офтальмопатия</a:t>
            </a:r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ru-RU" sz="2800" dirty="0"/>
              <a:t>– поражение </a:t>
            </a:r>
            <a:r>
              <a:rPr lang="ru-RU" sz="2800" dirty="0" err="1"/>
              <a:t>периорбитальных</a:t>
            </a:r>
            <a:r>
              <a:rPr lang="ru-RU" sz="2800" dirty="0"/>
              <a:t> тканей аутоиммунного генеза;</a:t>
            </a:r>
          </a:p>
          <a:p>
            <a:pPr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Претибиальная микседема (аутоиммунная </a:t>
            </a:r>
            <a:r>
              <a:rPr lang="ru-RU" sz="2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дермопатия</a:t>
            </a:r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  <a:r>
              <a:rPr lang="ru-RU" sz="2800" dirty="0"/>
              <a:t> – поражается кожа передней поверхности голени;</a:t>
            </a:r>
          </a:p>
          <a:p>
            <a:pPr eaLnBrk="1" hangingPunct="1">
              <a:defRPr/>
            </a:pPr>
            <a:r>
              <a:rPr lang="ru-RU" sz="2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Акропатия</a:t>
            </a:r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ru-RU" sz="2800" dirty="0"/>
              <a:t>– характерные изменения мягких и подлежащих костных тканей в области кистей (фаланги пальцев, кости запястья). 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4D68F31-B717-405E-8FDA-18AB5EF2DD1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9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Isosceles Triangle 139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Isosceles Triangle 143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" name="Рисунок 1" descr="Изображение выглядит как человек, мужч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B8494D2-2242-4401-8B60-9A6C411B2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338" y="1412776"/>
            <a:ext cx="2255512" cy="18002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акрыть, рот, зубы, лиц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7689895-80A0-431B-9BF2-59487AAE2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13" y="1412776"/>
            <a:ext cx="2444750" cy="18002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животное, членистоногое, беспозвоночное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8B4D68C-8DF7-4018-B0F8-A702A96BC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61" r="1"/>
          <a:stretch/>
        </p:blipFill>
        <p:spPr>
          <a:xfrm>
            <a:off x="1082013" y="3852539"/>
            <a:ext cx="2444749" cy="1736701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ленистоногое, животное, беспозвоночное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AE47427-AF80-4B98-B8A0-8A1E6183F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273"/>
          <a:stretch/>
        </p:blipFill>
        <p:spPr>
          <a:xfrm>
            <a:off x="3804435" y="3846390"/>
            <a:ext cx="2351741" cy="1736700"/>
          </a:xfrm>
          <a:prstGeom prst="rect">
            <a:avLst/>
          </a:prstGeom>
        </p:spPr>
      </p:pic>
      <p:sp>
        <p:nvSpPr>
          <p:cNvPr id="40962" name="Rectangle 2">
            <a:extLst>
              <a:ext uri="{FF2B5EF4-FFF2-40B4-BE49-F238E27FC236}">
                <a16:creationId xmlns:a16="http://schemas.microsoft.com/office/drawing/2014/main" id="{64735E9D-982F-497F-9279-38A876B2ED8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1534" y="419243"/>
            <a:ext cx="6442106" cy="70762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err="1"/>
              <a:t>Эндокринная</a:t>
            </a:r>
            <a:r>
              <a:rPr lang="en-US" dirty="0"/>
              <a:t> </a:t>
            </a:r>
            <a:r>
              <a:rPr lang="en-US" dirty="0" err="1"/>
              <a:t>офтальмопатия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90A61547-2555-4DE2-A37F-A53E5491744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" name="Рисунок 1" descr="Изображение выглядит как татуировка, человек, ног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816E314-0F3C-4696-AE52-6C95B7E5B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0" r="4380" b="2750"/>
          <a:stretch/>
        </p:blipFill>
        <p:spPr>
          <a:xfrm>
            <a:off x="4269696" y="609600"/>
            <a:ext cx="2349320" cy="3642357"/>
          </a:xfrm>
          <a:prstGeom prst="rect">
            <a:avLst/>
          </a:prstGeom>
        </p:spPr>
      </p:pic>
      <p:pic>
        <p:nvPicPr>
          <p:cNvPr id="36867" name="Picture 5" descr="images-54">
            <a:extLst>
              <a:ext uri="{FF2B5EF4-FFF2-40B4-BE49-F238E27FC236}">
                <a16:creationId xmlns:a16="http://schemas.microsoft.com/office/drawing/2014/main" id="{48FC79C0-E700-4754-9EFD-6691621F8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3" y="633544"/>
            <a:ext cx="3022288" cy="359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2EAEFE1E-3B68-492F-A3E9-358C46F186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39476" y="4473225"/>
            <a:ext cx="6216026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/>
              <a:t>Претибиальная микседема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826CF92-AED2-424E-8B88-F335E5F5A1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dirty="0"/>
              <a:t>Лечение ДТЗ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C1168745-57BE-4BD7-9F79-C84411CC7DB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Лекарственное лечение </a:t>
            </a:r>
            <a:r>
              <a:rPr lang="ru-RU" sz="2400" dirty="0"/>
              <a:t>(</a:t>
            </a:r>
            <a:r>
              <a:rPr lang="ru-RU" sz="2400" dirty="0" err="1"/>
              <a:t>антитиреоидные</a:t>
            </a:r>
            <a:r>
              <a:rPr lang="ru-RU" sz="2400" dirty="0"/>
              <a:t> препараты, бета-адреноблокаторы, транквилизаторы, седативные лекарства, препараты йода и др.);</a:t>
            </a:r>
          </a:p>
          <a:p>
            <a:pPr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Радиоактивный йод</a:t>
            </a:r>
            <a:r>
              <a:rPr lang="ru-RU" sz="2400" dirty="0"/>
              <a:t> </a:t>
            </a:r>
            <a:r>
              <a:rPr lang="en-US" sz="2400" dirty="0"/>
              <a:t>(I 131)</a:t>
            </a:r>
            <a:r>
              <a:rPr lang="ru-RU" sz="2400" dirty="0"/>
              <a:t>;</a:t>
            </a:r>
          </a:p>
          <a:p>
            <a:pPr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Хирургическое лечение </a:t>
            </a:r>
            <a:r>
              <a:rPr lang="ru-RU" sz="2400" dirty="0"/>
              <a:t>(субтотальная резекция ЩЖ или </a:t>
            </a:r>
            <a:r>
              <a:rPr lang="ru-RU" sz="2400" dirty="0" err="1"/>
              <a:t>тиреоидэктомия</a:t>
            </a:r>
            <a:r>
              <a:rPr lang="ru-RU" sz="2400" dirty="0"/>
              <a:t>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94D28-CE9E-46E4-85EA-6CDE6842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620688"/>
            <a:ext cx="4610473" cy="731168"/>
          </a:xfrm>
        </p:spPr>
        <p:txBody>
          <a:bodyPr/>
          <a:lstStyle/>
          <a:p>
            <a:r>
              <a:rPr lang="ru-RU" dirty="0"/>
              <a:t>Роль гормонов ЩЖ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0C944E-5DD7-411B-8909-151023E69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00808"/>
            <a:ext cx="6347714" cy="4340555"/>
          </a:xfrm>
        </p:spPr>
        <p:txBody>
          <a:bodyPr>
            <a:normAutofit lnSpcReduction="10000"/>
          </a:bodyPr>
          <a:lstStyle/>
          <a:p>
            <a:r>
              <a:rPr lang="ru-RU" sz="1600" dirty="0"/>
              <a:t>Синтез </a:t>
            </a:r>
            <a:r>
              <a:rPr lang="ru-RU" sz="1600" b="1" dirty="0">
                <a:highlight>
                  <a:srgbClr val="FFFF00"/>
                </a:highlight>
              </a:rPr>
              <a:t>тироксина</a:t>
            </a:r>
            <a:r>
              <a:rPr lang="ru-RU" sz="1600" dirty="0"/>
              <a:t> и </a:t>
            </a:r>
            <a:r>
              <a:rPr lang="ru-RU" sz="1600" b="1" dirty="0">
                <a:highlight>
                  <a:srgbClr val="FFFF00"/>
                </a:highlight>
              </a:rPr>
              <a:t>трийодтиронина</a:t>
            </a:r>
            <a:r>
              <a:rPr lang="ru-RU" sz="1600" dirty="0"/>
              <a:t> осуществляется в </a:t>
            </a:r>
            <a:r>
              <a:rPr lang="ru-RU" sz="1600" dirty="0" err="1"/>
              <a:t>тироцитах</a:t>
            </a:r>
            <a:r>
              <a:rPr lang="ru-RU" sz="1600" dirty="0"/>
              <a:t>, являющихся эпителиальными фолликулярными клетками (фолликулами) ЩЖ и связан с йодом. Эти гормоны контролируют процессы нормального созревания и роста различных органов и тканей (включая ЦНС), а также обменные процессы, усиливают белковый синтез и образование эритроцитов, увеличивают глюконеогенез (выделение глюкозы из жиров и белков) и повышают распад жиров. От их уровня зависит концентрация половых гормонов и, как следствие, полноценное половое развитие.</a:t>
            </a:r>
          </a:p>
          <a:p>
            <a:endParaRPr lang="ru-RU" sz="1600" dirty="0"/>
          </a:p>
          <a:p>
            <a:r>
              <a:rPr lang="ru-RU" sz="1600" dirty="0"/>
              <a:t>Выделение </a:t>
            </a:r>
            <a:r>
              <a:rPr lang="ru-RU" sz="1600" b="1" dirty="0" err="1">
                <a:highlight>
                  <a:srgbClr val="FFFF00"/>
                </a:highlight>
              </a:rPr>
              <a:t>тиреокальцитонина</a:t>
            </a:r>
            <a:r>
              <a:rPr lang="ru-RU" sz="1600" dirty="0"/>
              <a:t> происходит благодаря C-клеткам (</a:t>
            </a:r>
            <a:r>
              <a:rPr lang="ru-RU" sz="1600" dirty="0" err="1"/>
              <a:t>парафолликулярным</a:t>
            </a:r>
            <a:r>
              <a:rPr lang="ru-RU" sz="1600" dirty="0"/>
              <a:t> клеткам) ЩЖ. Этот гормон принимает активное участие в регуляции клеточных процессов обмена кальция и фосфора, благодаря которым становится возможным нормальный рост и дальнейшее развитие костного аппарата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4198642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11">
            <a:extLst>
              <a:ext uri="{FF2B5EF4-FFF2-40B4-BE49-F238E27FC236}">
                <a16:creationId xmlns:a16="http://schemas.microsoft.com/office/drawing/2014/main" id="{90A61547-2555-4DE2-A37F-A53E5491744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Рисунок 5" descr="Изображение выглядит как зеленый, человек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AA2A921-9D02-460C-8D4D-1E84C25D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310" y="2460919"/>
            <a:ext cx="3349563" cy="19276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еда, стол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7559120-6A94-4C1F-8C26-5C06108A5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68" y="2460918"/>
            <a:ext cx="3515874" cy="19276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CAF11-A492-44B2-AD77-0813EB1F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96" y="479498"/>
            <a:ext cx="6339163" cy="7580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 err="1"/>
              <a:t>Хирургическое</a:t>
            </a:r>
            <a:r>
              <a:rPr lang="en-US" sz="4000" dirty="0"/>
              <a:t> </a:t>
            </a:r>
            <a:r>
              <a:rPr lang="en-US" sz="4000" dirty="0" err="1"/>
              <a:t>лечение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79448-4D95-42E2-AA77-01757D99ED2A}"/>
              </a:ext>
            </a:extLst>
          </p:cNvPr>
          <p:cNvSpPr txBox="1"/>
          <p:nvPr/>
        </p:nvSpPr>
        <p:spPr>
          <a:xfrm>
            <a:off x="1516863" y="4577602"/>
            <a:ext cx="244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Открытая </a:t>
            </a:r>
            <a:r>
              <a:rPr lang="ru-RU" dirty="0" err="1"/>
              <a:t>струмэктомия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A8DCF6-8BCB-42AC-A401-0BB621BF8EF3}"/>
              </a:ext>
            </a:extLst>
          </p:cNvPr>
          <p:cNvSpPr txBox="1"/>
          <p:nvPr/>
        </p:nvSpPr>
        <p:spPr>
          <a:xfrm>
            <a:off x="4753278" y="4543328"/>
            <a:ext cx="244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Эндоскопическая </a:t>
            </a:r>
            <a:r>
              <a:rPr lang="ru-RU" dirty="0" err="1"/>
              <a:t>струмэктомия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776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65EA9-6DD8-4B68-A100-66278571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хирургического лечения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EE39E7-C877-4644-B3BA-523523904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58" t="14126" r="1376"/>
          <a:stretch/>
        </p:blipFill>
        <p:spPr>
          <a:xfrm>
            <a:off x="755576" y="2132856"/>
            <a:ext cx="5544617" cy="41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58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F444E-A20D-4CB7-B9D7-A7BB4D59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Сутотальная</a:t>
            </a:r>
            <a:r>
              <a:rPr lang="ru-RU" dirty="0"/>
              <a:t> </a:t>
            </a:r>
            <a:r>
              <a:rPr lang="ru-RU" dirty="0" err="1"/>
              <a:t>субфациальная</a:t>
            </a:r>
            <a:r>
              <a:rPr lang="ru-RU" dirty="0"/>
              <a:t> </a:t>
            </a:r>
            <a:r>
              <a:rPr lang="ru-RU" dirty="0" err="1"/>
              <a:t>струмэктомия</a:t>
            </a: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D153F8-FB87-44C5-A5AB-30E4AAA8C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23750" r="1176" b="11151"/>
          <a:stretch/>
        </p:blipFill>
        <p:spPr>
          <a:xfrm>
            <a:off x="0" y="2393504"/>
            <a:ext cx="91440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238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D795E67-8BF4-4AEC-AD4D-B58068D2157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Послеоперационные осложнения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465B79A-BBFF-4408-9789-506328C404D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9" y="2492896"/>
            <a:ext cx="6347714" cy="354846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dirty="0"/>
              <a:t>Кровотечение и гематома (0,3-1%);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/>
              <a:t>Парез или паралич голосовых связок (менее 5%);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err="1"/>
              <a:t>Гипопаратиреоз</a:t>
            </a:r>
            <a:r>
              <a:rPr lang="ru-RU" sz="2400" dirty="0"/>
              <a:t> транзиторный или постоянный (0,5-3%);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/>
              <a:t>Тиреотоксический криз;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/>
              <a:t>Гипотиреоз;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err="1"/>
              <a:t>Трахеомаляция</a:t>
            </a:r>
            <a:r>
              <a:rPr lang="ru-RU" sz="2400" dirty="0"/>
              <a:t>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D2130-048B-49EA-B884-8D5DF9B5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Регуляция функциональной активности ШЖ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479333-2DE8-4349-B7E9-A2B3486FB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600" dirty="0"/>
              <a:t>Функциональная активность ЩЖ регулируется тиреотропным гормоном (</a:t>
            </a:r>
            <a:r>
              <a:rPr lang="ru-RU" sz="2600" dirty="0" err="1"/>
              <a:t>тиреотропин</a:t>
            </a:r>
            <a:r>
              <a:rPr lang="ru-RU" sz="2600" dirty="0"/>
              <a:t>, ТТГ), который вырабатывает передняя доля гипофиза.</a:t>
            </a:r>
          </a:p>
          <a:p>
            <a:r>
              <a:rPr lang="ru-RU" sz="2600" dirty="0"/>
              <a:t>Зачастую именно показатели уровня этого гормона указывают на патологию ЩЖ. </a:t>
            </a:r>
          </a:p>
          <a:p>
            <a:r>
              <a:rPr lang="ru-RU" sz="2600" dirty="0"/>
              <a:t>Если уровень ТТГ повышен, причины и внешние признаки нарушения функции ЩЖ, как правило, связаны с гипотиреозом и, наоборот, пониженный уровень ТТГ, указывает на гипертиреоз.</a:t>
            </a:r>
          </a:p>
        </p:txBody>
      </p:sp>
    </p:spTree>
    <p:extLst>
      <p:ext uri="{BB962C8B-B14F-4D97-AF65-F5344CB8AC3E}">
        <p14:creationId xmlns:p14="http://schemas.microsoft.com/office/powerpoint/2010/main" val="119234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71A43-82BE-499D-96A5-313CF6AD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6705793" cy="144016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Причины широкой распространенности заболеваний ЩЖ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576579-BBCF-4D5B-9E7E-472D9BB71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Постоянный умеренный дефицит йода в продуктах питания; </a:t>
            </a:r>
          </a:p>
          <a:p>
            <a:r>
              <a:rPr lang="ru-RU" sz="2400" dirty="0"/>
              <a:t>Усиление вредного воздействия окружающей среды;</a:t>
            </a:r>
          </a:p>
          <a:p>
            <a:r>
              <a:rPr lang="ru-RU" sz="2400" dirty="0"/>
              <a:t>Различные экологические и социологические катастрофы и их последствия;</a:t>
            </a:r>
          </a:p>
          <a:p>
            <a:r>
              <a:rPr lang="ru-RU" sz="2400" dirty="0"/>
              <a:t>Длительное психоэмоциональное напряжение.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183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E2A0387-55B9-45AF-8B2B-A4A7DDB3A4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11571" y="415049"/>
            <a:ext cx="6347713" cy="803176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МЕТОДЫ ИССЛЕДОВАНИЯ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50DAA5C-F4B2-4E1E-97AC-986D593DC5D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9599" y="1484784"/>
            <a:ext cx="6347714" cy="455657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Жалобы больного;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История заболевания;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История жизни;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Осмотр;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Пальпация;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Рентгенологическое исследование шеи и органов грудной клетки;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УЗИ;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УЗИ + ТАБ;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КТ, МРТ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err="1"/>
              <a:t>Сцинтография</a:t>
            </a:r>
            <a:r>
              <a:rPr lang="ru-RU" sz="1600" dirty="0"/>
              <a:t>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err="1"/>
              <a:t>Радионуклидное</a:t>
            </a:r>
            <a:r>
              <a:rPr lang="ru-RU" sz="1600" dirty="0"/>
              <a:t> сканирование;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Ларингоскопия;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Ангиография с контрастированием крупных сосудов шеи;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/>
              <a:t>Исследование крови на гормоны и </a:t>
            </a:r>
            <a:r>
              <a:rPr lang="ru-RU" sz="1600" dirty="0" err="1"/>
              <a:t>онкомаркеры</a:t>
            </a:r>
            <a:r>
              <a:rPr lang="ru-RU" sz="1600" dirty="0"/>
              <a:t> ЩЖ.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CA3EE84-13AA-436B-9685-2E44B27C8D4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18230" y="609600"/>
            <a:ext cx="5402561" cy="7651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Техника пальпации ЩЖ</a:t>
            </a:r>
          </a:p>
        </p:txBody>
      </p:sp>
      <p:pic>
        <p:nvPicPr>
          <p:cNvPr id="5123" name="Picture 5" descr="Hipotiroidismo">
            <a:extLst>
              <a:ext uri="{FF2B5EF4-FFF2-40B4-BE49-F238E27FC236}">
                <a16:creationId xmlns:a16="http://schemas.microsoft.com/office/drawing/2014/main" id="{1343D161-FA45-4923-8A2D-026EDD964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930400"/>
            <a:ext cx="62198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1813</TotalTime>
  <Words>1944</Words>
  <Application>Microsoft Office PowerPoint</Application>
  <PresentationFormat>Экран (4:3)</PresentationFormat>
  <Paragraphs>256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Arial</vt:lpstr>
      <vt:lpstr>Trebuchet MS</vt:lpstr>
      <vt:lpstr>Wingdings</vt:lpstr>
      <vt:lpstr>Wingdings 3</vt:lpstr>
      <vt:lpstr>Аспект</vt:lpstr>
      <vt:lpstr>ЗАБОЛЕВАНИЯ  ЩИТОВИДНОЙ ЖЕЛЕЗЫ</vt:lpstr>
      <vt:lpstr>Анатомия ЩЖ</vt:lpstr>
      <vt:lpstr>Анатомия ЩЖ (продолжение)</vt:lpstr>
      <vt:lpstr>Функции и гормоны ЩЖ</vt:lpstr>
      <vt:lpstr>Роль гормонов ЩЖ</vt:lpstr>
      <vt:lpstr>Регуляция функциональной активности ШЖ </vt:lpstr>
      <vt:lpstr>Причины широкой распространенности заболеваний ЩЖ</vt:lpstr>
      <vt:lpstr>МЕТОДЫ ИССЛЕДОВАНИЯ</vt:lpstr>
      <vt:lpstr>Техника пальпации ЩЖ</vt:lpstr>
      <vt:lpstr>Степени увеличения ЩЖ (по О.В. Николаеву)</vt:lpstr>
      <vt:lpstr>Международная классификация зоба  (ВОЗ, 1994)</vt:lpstr>
      <vt:lpstr>ОСМОТР</vt:lpstr>
      <vt:lpstr>Деформация шеи при зобе</vt:lpstr>
      <vt:lpstr>Цветная сканограмма нормальной ЩЖ </vt:lpstr>
      <vt:lpstr>Цветная сканограмма ЩЖ при диффузном зобе</vt:lpstr>
      <vt:lpstr>Цветная сканограмма ЩЖ  при токсической аденоме</vt:lpstr>
      <vt:lpstr>УЗ критерии нормальной ЩЖ</vt:lpstr>
      <vt:lpstr>Сцинтиграфия ЩЖ</vt:lpstr>
      <vt:lpstr>Нормальная УЗ картина ЩЖ</vt:lpstr>
      <vt:lpstr>УЗ картина узловых образований ЩЖ</vt:lpstr>
      <vt:lpstr>Диагностическая и лечебная тактика при узловых образованиях ЩЖ</vt:lpstr>
      <vt:lpstr>Тонкоигольная аспирационная биопсия (ТАБ) под УЗ-контролем</vt:lpstr>
      <vt:lpstr>УЗ картина кисты ЩЖ</vt:lpstr>
      <vt:lpstr>УЗ картина аутоиммуного териодита</vt:lpstr>
      <vt:lpstr>Гормоны ЩЖ, отражающие ее функциональное состояние</vt:lpstr>
      <vt:lpstr>Состояние функциональной активности ЩЖ</vt:lpstr>
      <vt:lpstr>Клиническая картина гипо- и гипертиреоза</vt:lpstr>
      <vt:lpstr>Синдром множественной эндокринной неоплазии  II типа</vt:lpstr>
      <vt:lpstr>Классификация заболеваний ЩЖ</vt:lpstr>
      <vt:lpstr>Классификация заболеваний ЩЖ (продолжение)</vt:lpstr>
      <vt:lpstr>Классификация заболеваний ЩЖ (продолжение)</vt:lpstr>
      <vt:lpstr>ДИФФУЗНЫЙ ТОКСИЧЕСКИЙ ЗОБ (ДТЗ)</vt:lpstr>
      <vt:lpstr>Триада симптомов  при ДТЗ</vt:lpstr>
      <vt:lpstr>Экзофтальм при ДТЗ </vt:lpstr>
      <vt:lpstr>Синдром поражения  сердечно-сосудистой системы при ДТЗ</vt:lpstr>
      <vt:lpstr>Синдром поражения центральной и периферической нервной системы при ДТЗ</vt:lpstr>
      <vt:lpstr>Глазные симптомы при ДТЗ</vt:lpstr>
      <vt:lpstr>Глазные симптомы при ДТЗ (продолжение)</vt:lpstr>
      <vt:lpstr>Синдром катаболических нарушений</vt:lpstr>
      <vt:lpstr>Синдром поражения органов пищеварения</vt:lpstr>
      <vt:lpstr>Синдром поражения других желез внутренней секреции </vt:lpstr>
      <vt:lpstr>Синдром эктодермальных нарушений</vt:lpstr>
      <vt:lpstr>Степени тяжести тиреотоксикоза</vt:lpstr>
      <vt:lpstr>Изменения крови при ДТЗ</vt:lpstr>
      <vt:lpstr>Минимальный диагностический алгоритм при ДТЗ</vt:lpstr>
      <vt:lpstr>Заболевания, сопровождающие ДТЗ</vt:lpstr>
      <vt:lpstr>Эндокринная офтальмопатия</vt:lpstr>
      <vt:lpstr>Претибиальная микседема</vt:lpstr>
      <vt:lpstr>Лечение ДТЗ</vt:lpstr>
      <vt:lpstr>Хирургическое лечение</vt:lpstr>
      <vt:lpstr>Варианты хирургического лечения </vt:lpstr>
      <vt:lpstr>Сутотальная субфациальная струмэктомия </vt:lpstr>
      <vt:lpstr>Послеоперационные осложнения</vt:lpstr>
    </vt:vector>
  </TitlesOfParts>
  <Company>MoBIL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Афтандил Алекберзаде</cp:lastModifiedBy>
  <cp:revision>75</cp:revision>
  <dcterms:created xsi:type="dcterms:W3CDTF">2014-02-10T07:57:00Z</dcterms:created>
  <dcterms:modified xsi:type="dcterms:W3CDTF">2018-02-19T16:54:25Z</dcterms:modified>
</cp:coreProperties>
</file>