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303" r:id="rId2"/>
    <p:sldId id="326" r:id="rId3"/>
    <p:sldId id="314" r:id="rId4"/>
    <p:sldId id="316" r:id="rId5"/>
    <p:sldId id="311" r:id="rId6"/>
    <p:sldId id="327" r:id="rId7"/>
    <p:sldId id="317" r:id="rId8"/>
    <p:sldId id="330" r:id="rId9"/>
    <p:sldId id="293" r:id="rId10"/>
    <p:sldId id="286" r:id="rId11"/>
    <p:sldId id="310" r:id="rId12"/>
    <p:sldId id="335" r:id="rId13"/>
    <p:sldId id="334" r:id="rId14"/>
    <p:sldId id="306" r:id="rId15"/>
    <p:sldId id="295" r:id="rId16"/>
    <p:sldId id="329" r:id="rId17"/>
    <p:sldId id="280" r:id="rId18"/>
    <p:sldId id="324" r:id="rId1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8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https://d.docs.live.net/908fa306e6a9e2af/&#1048;&#1085;&#1089;&#1090;&#1080;&#1090;&#1091;&#1090;%20&#1086;&#1073;&#1097;&#1077;&#1089;&#1090;&#1074;&#1077;&#1085;&#1085;&#1086;&#1075;&#1086;%20&#1079;&#1076;&#1086;&#1088;&#1086;&#1074;&#1100;&#1103;/&#1064;&#1090;&#1072;&#1090;/&#1050;&#1072;&#1076;&#1088;&#1086;&#1074;&#1099;&#1081;%20&#1087;&#1086;&#1090;&#1077;&#1085;&#1094;&#1080;&#1072;&#1083;%20&#1048;&#1085;&#1089;&#1090;&#1080;&#1090;&#1091;&#1090;%20&#1086;&#1073;&#1097;&#1077;&#1089;&#1090;&#1074;&#1077;&#1085;&#1085;&#1086;&#1075;&#1086;%20&#1079;&#1076;&#1086;&#1088;&#1086;&#1074;&#1100;&#1103;.xlsx" TargetMode="Externa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https://d.docs.live.net/908fa306e6a9e2af/&#1048;&#1085;&#1089;&#1090;&#1080;&#1090;&#1091;&#1090;%20&#1086;&#1073;&#1097;&#1077;&#1089;&#1090;&#1074;&#1077;&#1085;&#1085;&#1086;&#1075;&#1086;%20&#1079;&#1076;&#1086;&#1088;&#1086;&#1074;&#1100;&#1103;/&#1064;&#1090;&#1072;&#1090;/&#1050;&#1072;&#1076;&#1088;&#1086;&#1074;&#1099;&#1081;%20&#1087;&#1086;&#1090;&#1077;&#1085;&#1094;&#1080;&#1072;&#1083;%20&#1048;&#1085;&#1089;&#1090;&#1080;&#1090;&#1091;&#1090;%20&#1086;&#1073;&#1097;&#1077;&#1089;&#1090;&#1074;&#1077;&#1085;&#1085;&#1086;&#1075;&#1086;%20&#1079;&#1076;&#1086;&#1088;&#1086;&#1074;&#1100;&#1103;-Polibin-P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3C5375"/>
                </a:solidFill>
              </a:rPr>
              <a:t>Удельный вес публикаций в </a:t>
            </a:r>
            <a:r>
              <a:rPr lang="en-US" sz="1800" b="1" dirty="0">
                <a:solidFill>
                  <a:srgbClr val="3C5375"/>
                </a:solidFill>
              </a:rPr>
              <a:t>Q1-Q3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202020202020204E-2"/>
          <c:y val="0.20275651245913723"/>
          <c:w val="0.94444444444444442"/>
          <c:h val="0.6260539435187415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'[Кадровый потенциал Институт общественного здоровья.xlsx]Статьи'!$E$2</c:f>
              <c:strCache>
                <c:ptCount val="1"/>
                <c:pt idx="0">
                  <c:v>Q1-Q3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'[Кадровый потенциал Институт общественного здоровья.xlsx]Статьи'!$B$1,'[Кадровый потенциал Институт общественного здоровья.xlsx]Статьи'!$F$1,'[Кадровый потенциал Институт общественного здоровья.xlsx]Статьи'!$J$1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'[Кадровый потенциал Институт общественного здоровья.xlsx]Статьи'!$E$11,'[Кадровый потенциал Институт общественного здоровья.xlsx]Статьи'!$I$11,'[Кадровый потенциал Институт общественного здоровья.xlsx]Статьи'!$M$11</c:f>
              <c:numCache>
                <c:formatCode>0.0%</c:formatCode>
                <c:ptCount val="3"/>
                <c:pt idx="0">
                  <c:v>0.19230769230769232</c:v>
                </c:pt>
                <c:pt idx="1">
                  <c:v>0.19047619047619047</c:v>
                </c:pt>
                <c:pt idx="2">
                  <c:v>0.375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C0-42AA-A975-60CA18A709B2}"/>
            </c:ext>
          </c:extLst>
        </c:ser>
        <c:ser>
          <c:idx val="1"/>
          <c:order val="1"/>
          <c:tx>
            <c:strRef>
              <c:f>'[Кадровый потенциал Институт общественного здоровья.xlsx]Статьи'!$D$2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'[Кадровый потенциал Институт общественного здоровья.xlsx]Статьи'!$B$1,'[Кадровый потенциал Институт общественного здоровья.xlsx]Статьи'!$F$1,'[Кадровый потенциал Институт общественного здоровья.xlsx]Статьи'!$J$1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'[Кадровый потенциал Институт общественного здоровья.xlsx]Статьи'!$D$11,'[Кадровый потенциал Институт общественного здоровья.xlsx]Статьи'!$H$11,'[Кадровый потенциал Институт общественного здоровья.xlsx]Статьи'!$L$11</c:f>
              <c:numCache>
                <c:formatCode>0.0%</c:formatCode>
                <c:ptCount val="3"/>
                <c:pt idx="0">
                  <c:v>0.80769230769230771</c:v>
                </c:pt>
                <c:pt idx="1">
                  <c:v>0.80952380952380953</c:v>
                </c:pt>
                <c:pt idx="2">
                  <c:v>0.625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C0-42AA-A975-60CA18A70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3488"/>
        <c:axId val="48142528"/>
        <c:axId val="0"/>
      </c:bar3DChart>
      <c:catAx>
        <c:axId val="490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142528"/>
        <c:crosses val="autoZero"/>
        <c:auto val="1"/>
        <c:lblAlgn val="ctr"/>
        <c:lblOffset val="100"/>
        <c:noMultiLvlLbl val="0"/>
      </c:catAx>
      <c:valAx>
        <c:axId val="48142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902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3C5375"/>
                </a:solidFill>
              </a:rPr>
              <a:t>H-</a:t>
            </a:r>
            <a:r>
              <a:rPr lang="ru-RU" sz="1800" b="1" dirty="0">
                <a:solidFill>
                  <a:srgbClr val="3C5375"/>
                </a:solidFill>
              </a:rPr>
              <a:t>индекс НПР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'[Кадровый потенциал Институт общественного здоровья-Polibin-PC.xlsx]Индекс Хирша'!$B$2:$J$2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17</c:v>
                </c:pt>
              </c:numCache>
            </c:numRef>
          </c:cat>
          <c:val>
            <c:numRef>
              <c:f>'[Кадровый потенциал Институт общественного здоровья-Polibin-PC.xlsx]Индекс Хирша'!$B$11:$J$11</c:f>
              <c:numCache>
                <c:formatCode>General</c:formatCode>
                <c:ptCount val="9"/>
                <c:pt idx="0">
                  <c:v>59</c:v>
                </c:pt>
                <c:pt idx="1">
                  <c:v>42</c:v>
                </c:pt>
                <c:pt idx="2">
                  <c:v>20</c:v>
                </c:pt>
                <c:pt idx="3">
                  <c:v>5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C8-4A5F-925D-9D052088E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9922560"/>
        <c:axId val="48914432"/>
        <c:axId val="0"/>
      </c:bar3DChart>
      <c:catAx>
        <c:axId val="499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914432"/>
        <c:crosses val="autoZero"/>
        <c:auto val="1"/>
        <c:lblAlgn val="ctr"/>
        <c:lblOffset val="100"/>
        <c:noMultiLvlLbl val="0"/>
      </c:catAx>
      <c:valAx>
        <c:axId val="4891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2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0.12408</cdr:x>
      <cdr:y>0.52114</cdr:y>
    </cdr:from>
    <cdr:to>
      <cdr:x>0.82014</cdr:x>
      <cdr:y>0.61739</cdr:y>
    </cdr:to>
    <cdr:sp macro="" textlink="">
      <cdr:nvSpPr>
        <cdr:cNvPr id="2" name="Стрелка: вправо 1">
          <a:extLst xmlns:a="http://schemas.openxmlformats.org/drawingml/2006/main">
            <a:ext uri="{FF2B5EF4-FFF2-40B4-BE49-F238E27FC236}">
              <a16:creationId xmlns:a16="http://schemas.microsoft.com/office/drawing/2014/main" xmlns="" id="{31A9035A-AEFB-422D-B967-ECE417DDFEC3}"/>
            </a:ext>
          </a:extLst>
        </cdr:cNvPr>
        <cdr:cNvSpPr/>
      </cdr:nvSpPr>
      <cdr:spPr>
        <a:xfrm xmlns:a="http://schemas.openxmlformats.org/drawingml/2006/main" rot="20922433">
          <a:off x="624048" y="1700360"/>
          <a:ext cx="3500582" cy="314036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1B0B2-4C77-4819-9BAF-E7A1E8689F6E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CDC63-F8DA-4128-A74B-222047454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5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42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3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4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3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2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8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8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44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2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93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25ED-460E-4182-9FC6-422E57BB4B59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225EE-FFE0-41B5-8D5F-986FC5A3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1521" y="4219844"/>
            <a:ext cx="5733896" cy="702009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733" b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Брико</a:t>
            </a:r>
            <a:r>
              <a:rPr lang="ru-RU" sz="3733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Николай Иванович</a:t>
            </a:r>
            <a:r>
              <a:rPr lang="en-US" sz="3733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1522" y="5006791"/>
            <a:ext cx="5911804" cy="1279920"/>
          </a:xfrm>
        </p:spPr>
        <p:txBody>
          <a:bodyPr>
            <a:normAutofit/>
          </a:bodyPr>
          <a:lstStyle/>
          <a:p>
            <a:pPr algn="l"/>
            <a:r>
              <a:rPr lang="ru-RU" sz="2133" b="1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Директор института</a:t>
            </a:r>
          </a:p>
          <a:p>
            <a:pPr algn="l"/>
            <a:r>
              <a:rPr lang="ru-RU" sz="2133" b="1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Заслуженный деятель науки РФ,    академик РАН, д.м.н., профессор</a:t>
            </a:r>
            <a:endParaRPr lang="is-IS" sz="2133" b="1" i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-3449" y="0"/>
            <a:ext cx="5475727" cy="6858000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795" h="5143500">
                <a:moveTo>
                  <a:pt x="0" y="5128510"/>
                </a:moveTo>
                <a:cubicBezTo>
                  <a:pt x="3923" y="3419528"/>
                  <a:pt x="7847" y="1710547"/>
                  <a:pt x="11770" y="1565"/>
                </a:cubicBezTo>
                <a:lnTo>
                  <a:pt x="4106795" y="0"/>
                </a:lnTo>
                <a:lnTo>
                  <a:pt x="2436527" y="5143500"/>
                </a:lnTo>
                <a:lnTo>
                  <a:pt x="0" y="5128510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17227" r="13684" b="27752"/>
          <a:stretch/>
        </p:blipFill>
        <p:spPr>
          <a:xfrm>
            <a:off x="0" y="4290660"/>
            <a:ext cx="3137523" cy="16966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0A8FFC97-3B17-4BF6-8D4B-446F99A0A274}"/>
              </a:ext>
            </a:extLst>
          </p:cNvPr>
          <p:cNvSpPr txBox="1">
            <a:spLocks/>
          </p:cNvSpPr>
          <p:nvPr/>
        </p:nvSpPr>
        <p:spPr>
          <a:xfrm>
            <a:off x="105622" y="628337"/>
            <a:ext cx="4657153" cy="2400927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КОНЦЕПЦИЯ РАЗВИТИЯ ИНСТИТУТА ОБЩЕСТВЕННОГО ЗДОРОВЬЯ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8A0803DC-9F60-4C8E-96B9-CFC8C4BC0C0F}"/>
              </a:ext>
            </a:extLst>
          </p:cNvPr>
          <p:cNvSpPr txBox="1">
            <a:spLocks/>
          </p:cNvSpPr>
          <p:nvPr/>
        </p:nvSpPr>
        <p:spPr>
          <a:xfrm>
            <a:off x="3492413" y="6414153"/>
            <a:ext cx="3033377" cy="434137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133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6 ноября 2019, Москва</a:t>
            </a:r>
            <a:endParaRPr lang="is-IS" sz="2133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DCFED05-8E15-417C-8A0B-E23E9FE55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24" y="471641"/>
            <a:ext cx="5008298" cy="32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296" y="201071"/>
            <a:ext cx="10213665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</a:t>
            </a: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НАУЧНОГО АВТОРИТЕТА СРЕДИ МИРОВОГО СООБЩЕСТВА В ОБЛАСТИ ОБЩЕСТВЕННОГО ЗДОРОВЬЯ (</a:t>
            </a:r>
            <a:r>
              <a:rPr lang="en-US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I)</a:t>
            </a: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BF65E76-EC6A-4F36-BD65-BAC8405AB206}"/>
              </a:ext>
            </a:extLst>
          </p:cNvPr>
          <p:cNvSpPr txBox="1">
            <a:spLocks/>
          </p:cNvSpPr>
          <p:nvPr/>
        </p:nvSpPr>
        <p:spPr>
          <a:xfrm>
            <a:off x="518711" y="1190953"/>
            <a:ext cx="11154576" cy="886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043377"/>
                </a:solidFill>
                <a:latin typeface="Arial" charset="0"/>
                <a:cs typeface="Arial" charset="0"/>
              </a:rPr>
              <a:t>Научное обоснование рисков здоровью населения и разработка технологий их профилактики и минимизации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C1FCA8E1-0720-4B73-8340-8B0089C78BFD}"/>
              </a:ext>
            </a:extLst>
          </p:cNvPr>
          <p:cNvSpPr/>
          <p:nvPr/>
        </p:nvSpPr>
        <p:spPr>
          <a:xfrm>
            <a:off x="331296" y="5751310"/>
            <a:ext cx="11715833" cy="982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87B1B5-2D04-4148-8A8E-ED85F439506D}"/>
              </a:ext>
            </a:extLst>
          </p:cNvPr>
          <p:cNvSpPr txBox="1"/>
          <p:nvPr/>
        </p:nvSpPr>
        <p:spPr>
          <a:xfrm>
            <a:off x="1537524" y="6043874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608E1-CAB0-4148-BF0B-8ED15CECD6CE}"/>
              </a:ext>
            </a:extLst>
          </p:cNvPr>
          <p:cNvSpPr txBox="1"/>
          <p:nvPr/>
        </p:nvSpPr>
        <p:spPr>
          <a:xfrm>
            <a:off x="4532076" y="6043874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140DA8-BF1A-4920-B696-63D7FE2A86DF}"/>
              </a:ext>
            </a:extLst>
          </p:cNvPr>
          <p:cNvSpPr txBox="1"/>
          <p:nvPr/>
        </p:nvSpPr>
        <p:spPr>
          <a:xfrm>
            <a:off x="9002120" y="6060220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EDD8EEF-E769-4DDC-B7DB-47FAFFCC4C74}"/>
              </a:ext>
            </a:extLst>
          </p:cNvPr>
          <p:cNvSpPr/>
          <p:nvPr/>
        </p:nvSpPr>
        <p:spPr>
          <a:xfrm>
            <a:off x="2886101" y="5973817"/>
            <a:ext cx="53266" cy="53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4F262B0-1E85-4733-AD37-6D59FADD0823}"/>
              </a:ext>
            </a:extLst>
          </p:cNvPr>
          <p:cNvSpPr/>
          <p:nvPr/>
        </p:nvSpPr>
        <p:spPr>
          <a:xfrm>
            <a:off x="7058117" y="5973817"/>
            <a:ext cx="53266" cy="53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DCA0E548-B3BF-45A8-9333-A1B9F573B400}"/>
              </a:ext>
            </a:extLst>
          </p:cNvPr>
          <p:cNvSpPr/>
          <p:nvPr/>
        </p:nvSpPr>
        <p:spPr>
          <a:xfrm>
            <a:off x="834501" y="2077617"/>
            <a:ext cx="10901779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xmlns="" id="{969720BF-3F05-4456-ACC6-345C6E45EEA9}"/>
              </a:ext>
            </a:extLst>
          </p:cNvPr>
          <p:cNvSpPr/>
          <p:nvPr/>
        </p:nvSpPr>
        <p:spPr>
          <a:xfrm>
            <a:off x="1180731" y="3051650"/>
            <a:ext cx="10555550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xmlns="" id="{10551237-709A-4A64-9110-BDD456ACFB44}"/>
              </a:ext>
            </a:extLst>
          </p:cNvPr>
          <p:cNvSpPr/>
          <p:nvPr/>
        </p:nvSpPr>
        <p:spPr>
          <a:xfrm>
            <a:off x="1537525" y="4010604"/>
            <a:ext cx="10198756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xmlns="" id="{2FD4FCDB-185E-4C25-9908-3A75A2DC8844}"/>
              </a:ext>
            </a:extLst>
          </p:cNvPr>
          <p:cNvSpPr/>
          <p:nvPr/>
        </p:nvSpPr>
        <p:spPr>
          <a:xfrm>
            <a:off x="1890727" y="4996932"/>
            <a:ext cx="9845553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C5BFC6E-DFA3-4B4D-AD6E-CAE9357828CD}"/>
              </a:ext>
            </a:extLst>
          </p:cNvPr>
          <p:cNvSpPr txBox="1"/>
          <p:nvPr/>
        </p:nvSpPr>
        <p:spPr>
          <a:xfrm>
            <a:off x="1432357" y="2379962"/>
            <a:ext cx="988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стратегии развития иммунопрофилактики в Российской </a:t>
            </a:r>
            <a:r>
              <a:rPr lang="ru-RU" dirty="0" smtClean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 до 2035г</a:t>
            </a:r>
            <a:endParaRPr lang="ru-RU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DE929A4-D6A8-4BB7-9D35-C2D5171305FA}"/>
              </a:ext>
            </a:extLst>
          </p:cNvPr>
          <p:cNvSpPr txBox="1"/>
          <p:nvPr/>
        </p:nvSpPr>
        <p:spPr>
          <a:xfrm>
            <a:off x="1537524" y="3223548"/>
            <a:ext cx="978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гигиенической безопасности информационно-образовательной среды для обучающихся в условиях цифровой экономики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BF7B1EF-22C6-4AC3-80B8-8F5FAF6FB376}"/>
              </a:ext>
            </a:extLst>
          </p:cNvPr>
          <p:cNvSpPr txBox="1"/>
          <p:nvPr/>
        </p:nvSpPr>
        <p:spPr>
          <a:xfrm>
            <a:off x="1890727" y="4184529"/>
            <a:ext cx="960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геномных и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постгеномных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 диагностики и оценки риска развития профессиональных и производственно-обусловленных заболеваний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1D910D2-1D1F-4CF5-9938-45C157882F1A}"/>
              </a:ext>
            </a:extLst>
          </p:cNvPr>
          <p:cNvSpPr txBox="1"/>
          <p:nvPr/>
        </p:nvSpPr>
        <p:spPr>
          <a:xfrm>
            <a:off x="2077375" y="5170857"/>
            <a:ext cx="941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современных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здоровьесберегающих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 для укрепления здоровья населения и профилактики важнейших неинфекционных заболеваний (НИЗ)</a:t>
            </a:r>
          </a:p>
        </p:txBody>
      </p:sp>
    </p:spTree>
    <p:extLst>
      <p:ext uri="{BB962C8B-B14F-4D97-AF65-F5344CB8AC3E}">
        <p14:creationId xmlns:p14="http://schemas.microsoft.com/office/powerpoint/2010/main" val="3768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296" y="201071"/>
            <a:ext cx="10213665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ЦЕЛЬ – ПОВЫШЕНИЕ НАУЧНОГО АВТОРИТЕТА СРЕДИ МИРОВОГО СООБЩЕСТВА В ОБЛАСТИ ОБЩЕСТВЕННОГО ЗДОРОВЬЯ (</a:t>
            </a:r>
            <a:r>
              <a:rPr lang="en-US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II)</a:t>
            </a: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xmlns="" id="{32163142-6414-47E4-99F1-B1952109A255}"/>
              </a:ext>
            </a:extLst>
          </p:cNvPr>
          <p:cNvSpPr/>
          <p:nvPr/>
        </p:nvSpPr>
        <p:spPr>
          <a:xfrm>
            <a:off x="3124941" y="2077617"/>
            <a:ext cx="8611340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xmlns="" id="{0B75B707-BEB1-4CA1-9298-8B6200647249}"/>
              </a:ext>
            </a:extLst>
          </p:cNvPr>
          <p:cNvSpPr/>
          <p:nvPr/>
        </p:nvSpPr>
        <p:spPr>
          <a:xfrm>
            <a:off x="3426781" y="3051650"/>
            <a:ext cx="8309499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BA62911E-FEDA-48BA-B1E3-A51A1C2B51D1}"/>
              </a:ext>
            </a:extLst>
          </p:cNvPr>
          <p:cNvSpPr/>
          <p:nvPr/>
        </p:nvSpPr>
        <p:spPr>
          <a:xfrm>
            <a:off x="3719744" y="4010604"/>
            <a:ext cx="8016536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xmlns="" id="{60F59EF3-96F5-401E-8AFD-B305AF10E83E}"/>
              </a:ext>
            </a:extLst>
          </p:cNvPr>
          <p:cNvSpPr/>
          <p:nvPr/>
        </p:nvSpPr>
        <p:spPr>
          <a:xfrm>
            <a:off x="4083728" y="4996932"/>
            <a:ext cx="7652552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E22A748-77D4-41DC-9EBD-8F44C6397477}"/>
              </a:ext>
            </a:extLst>
          </p:cNvPr>
          <p:cNvSpPr txBox="1"/>
          <p:nvPr/>
        </p:nvSpPr>
        <p:spPr>
          <a:xfrm>
            <a:off x="3127719" y="2270427"/>
            <a:ext cx="806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оценка функциональных пищевых продуктов для профилактики хронических неинфекционных патологий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D766DE-00BC-4D83-9669-7FB7806398FF}"/>
              </a:ext>
            </a:extLst>
          </p:cNvPr>
          <p:cNvSpPr txBox="1"/>
          <p:nvPr/>
        </p:nvSpPr>
        <p:spPr>
          <a:xfrm>
            <a:off x="3426779" y="3223548"/>
            <a:ext cx="789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роли минорных биологически активных веществ в кардиологии, эндокринологии, неврологии и др.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B517B0-47F7-4813-BC07-6C713D9DDBC3}"/>
              </a:ext>
            </a:extLst>
          </p:cNvPr>
          <p:cNvSpPr txBox="1"/>
          <p:nvPr/>
        </p:nvSpPr>
        <p:spPr>
          <a:xfrm>
            <a:off x="3719744" y="4308414"/>
            <a:ext cx="930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факторов, влияющих на биологический возраст человека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40F6FE4-4A71-4834-AA9F-0D5A76C0E23B}"/>
              </a:ext>
            </a:extLst>
          </p:cNvPr>
          <p:cNvSpPr txBox="1"/>
          <p:nvPr/>
        </p:nvSpPr>
        <p:spPr>
          <a:xfrm>
            <a:off x="4154749" y="5303722"/>
            <a:ext cx="66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качеством жизни людей молодого возраста</a:t>
            </a: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xmlns="" id="{24381060-DFE3-49F6-90FB-EF5FC4C88DD9}"/>
              </a:ext>
            </a:extLst>
          </p:cNvPr>
          <p:cNvSpPr/>
          <p:nvPr/>
        </p:nvSpPr>
        <p:spPr>
          <a:xfrm>
            <a:off x="2823099" y="1092996"/>
            <a:ext cx="8913181" cy="9829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341B5E-A97C-49B6-9F6A-3B107BF42DA2}"/>
              </a:ext>
            </a:extLst>
          </p:cNvPr>
          <p:cNvSpPr txBox="1"/>
          <p:nvPr/>
        </p:nvSpPr>
        <p:spPr>
          <a:xfrm>
            <a:off x="2823098" y="1278856"/>
            <a:ext cx="836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Изучения микробиоты человека для разработки технологий профилактики инфекционных и неинфекционных болезней</a:t>
            </a:r>
          </a:p>
        </p:txBody>
      </p:sp>
      <p:sp>
        <p:nvSpPr>
          <p:cNvPr id="28" name="Стрелка: вправо 2">
            <a:extLst>
              <a:ext uri="{FF2B5EF4-FFF2-40B4-BE49-F238E27FC236}">
                <a16:creationId xmlns:a16="http://schemas.microsoft.com/office/drawing/2014/main" xmlns="" id="{C1FCA8E1-0720-4B73-8340-8B0089C78BFD}"/>
              </a:ext>
            </a:extLst>
          </p:cNvPr>
          <p:cNvSpPr/>
          <p:nvPr/>
        </p:nvSpPr>
        <p:spPr>
          <a:xfrm>
            <a:off x="331296" y="5751310"/>
            <a:ext cx="11715833" cy="982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C87B1B5-2D04-4148-8A8E-ED85F439506D}"/>
              </a:ext>
            </a:extLst>
          </p:cNvPr>
          <p:cNvSpPr txBox="1"/>
          <p:nvPr/>
        </p:nvSpPr>
        <p:spPr>
          <a:xfrm>
            <a:off x="1537524" y="6043874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E5608E1-CAB0-4148-BF0B-8ED15CECD6CE}"/>
              </a:ext>
            </a:extLst>
          </p:cNvPr>
          <p:cNvSpPr txBox="1"/>
          <p:nvPr/>
        </p:nvSpPr>
        <p:spPr>
          <a:xfrm>
            <a:off x="4532076" y="6043874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9140DA8-BF1A-4920-B696-63D7FE2A86DF}"/>
              </a:ext>
            </a:extLst>
          </p:cNvPr>
          <p:cNvSpPr txBox="1"/>
          <p:nvPr/>
        </p:nvSpPr>
        <p:spPr>
          <a:xfrm>
            <a:off x="9002120" y="6060220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EDD8EEF-E769-4DDC-B7DB-47FAFFCC4C74}"/>
              </a:ext>
            </a:extLst>
          </p:cNvPr>
          <p:cNvSpPr/>
          <p:nvPr/>
        </p:nvSpPr>
        <p:spPr>
          <a:xfrm>
            <a:off x="2886101" y="5973817"/>
            <a:ext cx="53266" cy="53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4F262B0-1E85-4733-AD37-6D59FADD0823}"/>
              </a:ext>
            </a:extLst>
          </p:cNvPr>
          <p:cNvSpPr/>
          <p:nvPr/>
        </p:nvSpPr>
        <p:spPr>
          <a:xfrm>
            <a:off x="7058117" y="5973817"/>
            <a:ext cx="53266" cy="53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9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55601" y="217829"/>
            <a:ext cx="9554385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РАЗВИТИЕ ЛАБОРАТОРИЙ ИНСТИТУТА ОБЩЕСТВЕННОГО ЗДОРОВЬЯ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Таблица 2">
            <a:extLst>
              <a:ext uri="{FF2B5EF4-FFF2-40B4-BE49-F238E27FC236}">
                <a16:creationId xmlns:a16="http://schemas.microsoft.com/office/drawing/2014/main" xmlns="" id="{83FEEE35-A3F2-445F-911D-D5CC827DD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24819"/>
              </p:ext>
            </p:extLst>
          </p:nvPr>
        </p:nvGraphicFramePr>
        <p:xfrm>
          <a:off x="-1" y="1128889"/>
          <a:ext cx="12191999" cy="4203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xmlns="" val="541030738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xmlns="" val="910043846"/>
                    </a:ext>
                  </a:extLst>
                </a:gridCol>
                <a:gridCol w="2728362">
                  <a:extLst>
                    <a:ext uri="{9D8B030D-6E8A-4147-A177-3AD203B41FA5}">
                      <a16:colId xmlns:a16="http://schemas.microsoft.com/office/drawing/2014/main" xmlns="" val="3792211406"/>
                    </a:ext>
                  </a:extLst>
                </a:gridCol>
                <a:gridCol w="2676758">
                  <a:extLst>
                    <a:ext uri="{9D8B030D-6E8A-4147-A177-3AD203B41FA5}">
                      <a16:colId xmlns:a16="http://schemas.microsoft.com/office/drawing/2014/main" xmlns="" val="710116232"/>
                    </a:ext>
                  </a:extLst>
                </a:gridCol>
                <a:gridCol w="1910079">
                  <a:extLst>
                    <a:ext uri="{9D8B030D-6E8A-4147-A177-3AD203B41FA5}">
                      <a16:colId xmlns:a16="http://schemas.microsoft.com/office/drawing/2014/main" xmlns="" val="706655656"/>
                    </a:ext>
                  </a:extLst>
                </a:gridCol>
              </a:tblGrid>
              <a:tr h="155222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Лаборатория эпидемиологического анализа и оценки состояния здоровья различных групп населения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Лаборатория изучения проблем</a:t>
                      </a:r>
                    </a:p>
                    <a:p>
                      <a:pPr algn="ctr"/>
                      <a:r>
                        <a:rPr lang="ru-RU" sz="1800" dirty="0"/>
                        <a:t>охраны</a:t>
                      </a:r>
                    </a:p>
                    <a:p>
                      <a:pPr algn="ctr"/>
                      <a:r>
                        <a:rPr lang="ru-RU" sz="1800" dirty="0"/>
                        <a:t>здоровья населения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Лаборатория иммунопрофилактики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Микробиологическая лаборатория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Гигиеническая лаборатория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7786257"/>
                  </a:ext>
                </a:extLst>
              </a:tr>
              <a:tr h="2466362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регистров и проведение анализа заболеваемости наиболее актуальными инфекционными и неинфекционными болезнями, выявление причин развития заболеваемости и обоснование основных проблем профилактики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современных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здоровьесберегающих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технологий для укрепления здоровья населения и профилактики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социальнозначимых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неинфекционных заболеваний</a:t>
                      </a:r>
                      <a:r>
                        <a:rPr lang="ru-RU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Оценка эффективности и качества иммунопрофилактики, серологического мониторинга. Разработка новых подходов к организационно-методическому обеспечению иммунопрофилактики</a:t>
                      </a:r>
                    </a:p>
                    <a:p>
                      <a:pPr algn="just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Изучение молекулярно-биологических свойств микробиоты, разработка препаратов для трансплантации микробиоты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Изучение минорных и биологически активных пищевых компонентов для профилактики заболеваний, вызывающих преждевременную смерть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072504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04EDD8-FBE2-4068-ABBE-73168F0F9CC6}"/>
              </a:ext>
            </a:extLst>
          </p:cNvPr>
          <p:cNvSpPr txBox="1"/>
          <p:nvPr/>
        </p:nvSpPr>
        <p:spPr>
          <a:xfrm>
            <a:off x="0" y="5332611"/>
            <a:ext cx="11929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C5375"/>
                </a:solidFill>
              </a:rPr>
              <a:t>Проведение </a:t>
            </a:r>
            <a:r>
              <a:rPr lang="ru-RU" dirty="0">
                <a:solidFill>
                  <a:srgbClr val="3C5375"/>
                </a:solidFill>
              </a:rPr>
              <a:t>научных исследований на уровне международных стандартов</a:t>
            </a:r>
          </a:p>
          <a:p>
            <a:pPr algn="ctr"/>
            <a:r>
              <a:rPr lang="ru-RU" dirty="0">
                <a:solidFill>
                  <a:srgbClr val="3C5375"/>
                </a:solidFill>
              </a:rPr>
              <a:t>Разработка новых технологий профилактики инфекционных и неинфекционных болезней</a:t>
            </a:r>
          </a:p>
          <a:p>
            <a:pPr algn="ctr"/>
            <a:r>
              <a:rPr lang="ru-RU" dirty="0">
                <a:solidFill>
                  <a:srgbClr val="3C5375"/>
                </a:solidFill>
              </a:rPr>
              <a:t>Увеличение объема публикаций в высокорейтинговых научных журналах</a:t>
            </a:r>
          </a:p>
          <a:p>
            <a:pPr algn="ctr"/>
            <a:r>
              <a:rPr lang="ru-RU" dirty="0">
                <a:solidFill>
                  <a:srgbClr val="3C5375"/>
                </a:solidFill>
              </a:rPr>
              <a:t>Повышение научного авторитета среди мирового сообщества</a:t>
            </a:r>
          </a:p>
          <a:p>
            <a:pPr algn="ctr"/>
            <a:r>
              <a:rPr lang="ru-RU" dirty="0">
                <a:solidFill>
                  <a:srgbClr val="3C5375"/>
                </a:solidFill>
              </a:rPr>
              <a:t>Привлечение высокорейтинговых ученых мирового уровня</a:t>
            </a:r>
          </a:p>
          <a:p>
            <a:pPr algn="ctr"/>
            <a:endParaRPr lang="ru-RU" dirty="0">
              <a:solidFill>
                <a:srgbClr val="3C5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2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296" y="201071"/>
            <a:ext cx="10213665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ПРИВЛЕЧЕНИЕ </a:t>
            </a: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ПРОФЕССОРОВ ЗАРУБЕЖНЫХ ВЫСОКОРЕЙТИНГОВЫХ ВУЗОВ К СОТРУДНИЧЕСТВУ И В ШТАТ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BA62911E-FEDA-48BA-B1E3-A51A1C2B51D1}"/>
              </a:ext>
            </a:extLst>
          </p:cNvPr>
          <p:cNvSpPr/>
          <p:nvPr/>
        </p:nvSpPr>
        <p:spPr>
          <a:xfrm>
            <a:off x="2841084" y="3352186"/>
            <a:ext cx="9121225" cy="11602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9830AD7-EED3-4640-9AA1-6E27343BF15B}"/>
              </a:ext>
            </a:extLst>
          </p:cNvPr>
          <p:cNvSpPr txBox="1"/>
          <p:nvPr/>
        </p:nvSpPr>
        <p:spPr>
          <a:xfrm>
            <a:off x="2886101" y="3602940"/>
            <a:ext cx="861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дер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Линден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en-US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Референс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пневмококковой инфекции Рейнско-Вестфальский технический университет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Ахена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(Германия)</a:t>
            </a:r>
          </a:p>
        </p:txBody>
      </p:sp>
      <p:sp>
        <p:nvSpPr>
          <p:cNvPr id="31" name="Стрелка: вправо 25">
            <a:extLst>
              <a:ext uri="{FF2B5EF4-FFF2-40B4-BE49-F238E27FC236}">
                <a16:creationId xmlns:a16="http://schemas.microsoft.com/office/drawing/2014/main" xmlns="" id="{EA1A46A8-A69F-3C41-8053-00CFF877E2DF}"/>
              </a:ext>
            </a:extLst>
          </p:cNvPr>
          <p:cNvSpPr/>
          <p:nvPr/>
        </p:nvSpPr>
        <p:spPr>
          <a:xfrm>
            <a:off x="3041712" y="1162170"/>
            <a:ext cx="8899715" cy="107836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3648DE9-881F-B141-9B30-B82369B85C39}"/>
              </a:ext>
            </a:extLst>
          </p:cNvPr>
          <p:cNvSpPr txBox="1"/>
          <p:nvPr/>
        </p:nvSpPr>
        <p:spPr>
          <a:xfrm>
            <a:off x="3041712" y="1341919"/>
            <a:ext cx="836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Андреас Штанг </a:t>
            </a:r>
            <a:r>
              <a:rPr lang="en-US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45 (Центр клинической эпидемиологии Университет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Дуйсбург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-Эссен) (Германия)</a:t>
            </a:r>
          </a:p>
          <a:p>
            <a:endParaRPr lang="ru-RU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трелка: вправо 25">
            <a:extLst>
              <a:ext uri="{FF2B5EF4-FFF2-40B4-BE49-F238E27FC236}">
                <a16:creationId xmlns:a16="http://schemas.microsoft.com/office/drawing/2014/main" xmlns="" id="{CFEFA265-FF53-6C49-ABB4-673977C3E340}"/>
              </a:ext>
            </a:extLst>
          </p:cNvPr>
          <p:cNvSpPr/>
          <p:nvPr/>
        </p:nvSpPr>
        <p:spPr>
          <a:xfrm>
            <a:off x="4109662" y="2224086"/>
            <a:ext cx="7852647" cy="116947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176795D-9C67-054C-8E11-3ED2CBF70691}"/>
              </a:ext>
            </a:extLst>
          </p:cNvPr>
          <p:cNvSpPr txBox="1"/>
          <p:nvPr/>
        </p:nvSpPr>
        <p:spPr>
          <a:xfrm>
            <a:off x="4249109" y="2488893"/>
            <a:ext cx="730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Йоахим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Шутц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49 (Международное агентство по исследованию рака) (Франция)</a:t>
            </a:r>
          </a:p>
          <a:p>
            <a:endParaRPr lang="ru-RU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: вправо 19">
            <a:extLst>
              <a:ext uri="{FF2B5EF4-FFF2-40B4-BE49-F238E27FC236}">
                <a16:creationId xmlns:a16="http://schemas.microsoft.com/office/drawing/2014/main" xmlns="" id="{8D954D3A-3C4F-D349-964E-6A0A04E4091D}"/>
              </a:ext>
            </a:extLst>
          </p:cNvPr>
          <p:cNvSpPr/>
          <p:nvPr/>
        </p:nvSpPr>
        <p:spPr>
          <a:xfrm>
            <a:off x="2841084" y="4581468"/>
            <a:ext cx="9121225" cy="118850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4184D70-A9BC-B942-8B3D-9E93E0148601}"/>
              </a:ext>
            </a:extLst>
          </p:cNvPr>
          <p:cNvSpPr txBox="1"/>
          <p:nvPr/>
        </p:nvSpPr>
        <p:spPr>
          <a:xfrm>
            <a:off x="2886100" y="4816849"/>
            <a:ext cx="861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Горбаленя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</a:t>
            </a:r>
            <a:r>
              <a:rPr lang="en-US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</a:t>
            </a:r>
            <a:r>
              <a:rPr lang="ru-RU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67 (Профессор Лейденского университета) (Нидерланды)</a:t>
            </a:r>
          </a:p>
        </p:txBody>
      </p:sp>
      <p:sp>
        <p:nvSpPr>
          <p:cNvPr id="24" name="Стрелка: вправо 2">
            <a:extLst>
              <a:ext uri="{FF2B5EF4-FFF2-40B4-BE49-F238E27FC236}">
                <a16:creationId xmlns:a16="http://schemas.microsoft.com/office/drawing/2014/main" xmlns="" id="{C1FCA8E1-0720-4B73-8340-8B0089C78BFD}"/>
              </a:ext>
            </a:extLst>
          </p:cNvPr>
          <p:cNvSpPr/>
          <p:nvPr/>
        </p:nvSpPr>
        <p:spPr>
          <a:xfrm>
            <a:off x="331296" y="5751310"/>
            <a:ext cx="11715833" cy="982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87B1B5-2D04-4148-8A8E-ED85F439506D}"/>
              </a:ext>
            </a:extLst>
          </p:cNvPr>
          <p:cNvSpPr txBox="1"/>
          <p:nvPr/>
        </p:nvSpPr>
        <p:spPr>
          <a:xfrm>
            <a:off x="1537524" y="6043874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5608E1-CAB0-4148-BF0B-8ED15CECD6CE}"/>
              </a:ext>
            </a:extLst>
          </p:cNvPr>
          <p:cNvSpPr txBox="1"/>
          <p:nvPr/>
        </p:nvSpPr>
        <p:spPr>
          <a:xfrm>
            <a:off x="4532076" y="6043874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9140DA8-BF1A-4920-B696-63D7FE2A86DF}"/>
              </a:ext>
            </a:extLst>
          </p:cNvPr>
          <p:cNvSpPr txBox="1"/>
          <p:nvPr/>
        </p:nvSpPr>
        <p:spPr>
          <a:xfrm>
            <a:off x="9002120" y="6060220"/>
            <a:ext cx="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FEDD8EEF-E769-4DDC-B7DB-47FAFFCC4C74}"/>
              </a:ext>
            </a:extLst>
          </p:cNvPr>
          <p:cNvSpPr/>
          <p:nvPr/>
        </p:nvSpPr>
        <p:spPr>
          <a:xfrm>
            <a:off x="2886101" y="5973817"/>
            <a:ext cx="53266" cy="53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4F262B0-1E85-4733-AD37-6D59FADD0823}"/>
              </a:ext>
            </a:extLst>
          </p:cNvPr>
          <p:cNvSpPr/>
          <p:nvPr/>
        </p:nvSpPr>
        <p:spPr>
          <a:xfrm>
            <a:off x="7058117" y="5973817"/>
            <a:ext cx="53266" cy="53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5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296" y="201071"/>
            <a:ext cx="9991509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РЕЙТИНГА В МЕЖДУНАРОДНОЙ ОБРАЗОВАТЕЛЬНОЙ СРЕДЕ 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3D871FE-DF3C-4B38-94C7-E950CCCFAF6A}"/>
              </a:ext>
            </a:extLst>
          </p:cNvPr>
          <p:cNvSpPr txBox="1">
            <a:spLocks/>
          </p:cNvSpPr>
          <p:nvPr/>
        </p:nvSpPr>
        <p:spPr>
          <a:xfrm>
            <a:off x="429658" y="1621439"/>
            <a:ext cx="112000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Гармонизация образовательных программ по гигиеническим дисциплинам, эпидемиологии и общественному здоровью с европейскими университетами </a:t>
            </a:r>
          </a:p>
          <a:p>
            <a:pPr algn="l">
              <a:lnSpc>
                <a:spcPct val="120000"/>
              </a:lnSpc>
            </a:pPr>
            <a:r>
              <a:rPr lang="ru-RU" sz="3100" u="sng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Развитие программ магистратуры</a:t>
            </a:r>
            <a:endParaRPr lang="en-US" sz="3100" u="sng" dirty="0">
              <a:solidFill>
                <a:srgbClr val="3C5375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20000"/>
              </a:lnSpc>
            </a:pPr>
            <a:r>
              <a:rPr lang="ru-RU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Направление: </a:t>
            </a:r>
            <a:r>
              <a:rPr lang="ru-RU" sz="2800" b="1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общественное здравоохранение</a:t>
            </a:r>
          </a:p>
          <a:p>
            <a:pPr algn="l">
              <a:lnSpc>
                <a:spcPct val="120000"/>
              </a:lnSpc>
            </a:pPr>
            <a:r>
              <a:rPr lang="ru-RU" sz="2800" b="1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Профили магистратуры: 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Деловое администрирование в здравоохранении (имеет международную аккредитацию)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Эпидемиология (подготовка к международной аккредитации) – сотрудничество с </a:t>
            </a:r>
            <a:r>
              <a:rPr lang="en-US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University of Duisburg-Essen</a:t>
            </a:r>
            <a:r>
              <a:rPr lang="ru-RU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Center of Clinical Epidemiology University Hospital of Essen</a:t>
            </a:r>
            <a:r>
              <a:rPr lang="ru-RU" sz="2800" dirty="0">
                <a:solidFill>
                  <a:srgbClr val="3C5375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l"/>
            <a:endParaRPr lang="ru-RU" sz="2800" dirty="0">
              <a:solidFill>
                <a:srgbClr val="3C5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9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1974664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741386" y="123778"/>
            <a:ext cx="1450613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296" y="123778"/>
            <a:ext cx="10078795" cy="90810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Достижение позиции лидера в области подготовки специалиста медико-профилактического профиля среди ВУЗов </a:t>
            </a:r>
            <a:r>
              <a:rPr lang="ru-RU" sz="2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РФ</a:t>
            </a: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DE0BCA29-AC06-4B2D-A196-F980E90953A5}"/>
              </a:ext>
            </a:extLst>
          </p:cNvPr>
          <p:cNvSpPr txBox="1">
            <a:spLocks/>
          </p:cNvSpPr>
          <p:nvPr/>
        </p:nvSpPr>
        <p:spPr>
          <a:xfrm>
            <a:off x="469070" y="1252667"/>
            <a:ext cx="10736855" cy="1933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>
                <a:solidFill>
                  <a:srgbClr val="3C5375"/>
                </a:solidFill>
              </a:rPr>
              <a:t>Успешно работает Учебно-методическая комиссия по эпидемиологии Координационного Совета по области образования «Здравоохранение и медицинские науки»</a:t>
            </a:r>
          </a:p>
          <a:p>
            <a:pPr algn="l"/>
            <a:r>
              <a:rPr lang="ru-RU" sz="2800" dirty="0">
                <a:solidFill>
                  <a:srgbClr val="3C5375"/>
                </a:solidFill>
              </a:rPr>
              <a:t>Целесообразно создание учебно-методических комиссий по: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C5375"/>
                </a:solidFill>
              </a:rPr>
              <a:t>Гигиене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C5375"/>
                </a:solidFill>
              </a:rPr>
              <a:t>Общественному </a:t>
            </a:r>
            <a:r>
              <a:rPr lang="ru-RU" sz="2800" dirty="0" smtClean="0">
                <a:solidFill>
                  <a:srgbClr val="3C5375"/>
                </a:solidFill>
              </a:rPr>
              <a:t>здоровью </a:t>
            </a:r>
            <a:r>
              <a:rPr lang="ru-RU" sz="2800" dirty="0">
                <a:solidFill>
                  <a:srgbClr val="3C5375"/>
                </a:solidFill>
              </a:rPr>
              <a:t>и организации здравоохранения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C5375"/>
                </a:solidFill>
              </a:rPr>
              <a:t>Микробиологии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5648" y="3114144"/>
            <a:ext cx="948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Участие в подготовке нормативно-правовых документов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1296" y="3483476"/>
            <a:ext cx="11012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C5375"/>
                </a:solidFill>
              </a:rPr>
              <a:t>Профессиональный стандарт «Врач-эпидемиолог»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C5375"/>
                </a:solidFill>
              </a:rPr>
              <a:t>Подготовлен профессиональный стандарт «Специалист в области гигиены»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C5375"/>
                </a:solidFill>
              </a:rPr>
              <a:t>Подготовлен профессиональный стандарт «Специалист в области медико-профилактического дела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C5375"/>
                </a:solidFill>
              </a:rPr>
              <a:t>Разработана Примерная основная образовательная программа по специальности медико-профилактическое дело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C5375"/>
                </a:solidFill>
              </a:rPr>
              <a:t>Разработка Федеральных образовательных стандартов обучения в ординатуре по гигиеническим специальностям, общественному здоровью и организации здравоохранения, эпидемиологии, микробиологии и др.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C5375"/>
                </a:solidFill>
              </a:rPr>
              <a:t>Разработка примерных образовательных программ по гигиеническим специальностям и эпидемиологии для обучения в ординатуре  по гигиеническим специальностям, общественному здоровью и организации здравоохранения, эпидемиологии, микробиологии и др.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3C53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2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31296" y="201071"/>
            <a:ext cx="9417573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КАЧЕСТВА ПОДГОТОВКИ СПЕЦИАЛИСТА В ОБЛАСТИ ОБЩЕСТВЕННОГО ЗДОРОВЬЯ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75A8BF2B-4CFA-4033-BF84-F62D5000FDE2}"/>
              </a:ext>
            </a:extLst>
          </p:cNvPr>
          <p:cNvSpPr txBox="1">
            <a:spLocks/>
          </p:cNvSpPr>
          <p:nvPr/>
        </p:nvSpPr>
        <p:spPr>
          <a:xfrm>
            <a:off x="331296" y="1149927"/>
            <a:ext cx="11137263" cy="265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Развитие электронного обучения</a:t>
            </a:r>
            <a:endParaRPr lang="en-US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C5375"/>
                </a:solidFill>
              </a:rPr>
              <a:t>Обновление учебно-методического обеспечения учебного процесса </a:t>
            </a:r>
            <a:r>
              <a:rPr lang="ru-RU" sz="2000" dirty="0" smtClean="0">
                <a:solidFill>
                  <a:srgbClr val="3C5375"/>
                </a:solidFill>
              </a:rPr>
              <a:t>и внедрение </a:t>
            </a:r>
            <a:r>
              <a:rPr lang="ru-RU" sz="2000" dirty="0">
                <a:solidFill>
                  <a:srgbClr val="3C5375"/>
                </a:solidFill>
              </a:rPr>
              <a:t>в учебный процесс на всех кафедрах </a:t>
            </a:r>
            <a:r>
              <a:rPr lang="ru-RU" sz="2000" dirty="0" smtClean="0">
                <a:solidFill>
                  <a:srgbClr val="3C5375"/>
                </a:solidFill>
              </a:rPr>
              <a:t>специальных </a:t>
            </a:r>
            <a:r>
              <a:rPr lang="ru-RU" sz="2000" dirty="0">
                <a:solidFill>
                  <a:srgbClr val="3C5375"/>
                </a:solidFill>
              </a:rPr>
              <a:t>компьютерных программ, используемых </a:t>
            </a:r>
            <a:r>
              <a:rPr lang="ru-RU" sz="2000" dirty="0" smtClean="0">
                <a:solidFill>
                  <a:srgbClr val="3C5375"/>
                </a:solidFill>
              </a:rPr>
              <a:t>при проведении </a:t>
            </a:r>
            <a:r>
              <a:rPr lang="ru-RU" sz="2000" dirty="0">
                <a:solidFill>
                  <a:srgbClr val="3C5375"/>
                </a:solidFill>
              </a:rPr>
              <a:t>санитарно-эпидемиологического надзора и мониторинга в учреждениях Роспотребнадзора и медицинских организациях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C5375"/>
                </a:solidFill>
              </a:rPr>
              <a:t>Внедрение технологий VR (виртуальной реальности) в учебный процесс для отработки умений проведения санитарно-гигиенического обследования объектов (в настоящее время разработана программа виртуального пространства прививочного кабинета)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1296" y="3821142"/>
            <a:ext cx="1133027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Создание </a:t>
            </a:r>
            <a:r>
              <a:rPr lang="ru-RU" sz="2000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аккредитационно-симуляционного</a:t>
            </a: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центра для подготовки и проведения первичной </a:t>
            </a:r>
            <a:r>
              <a:rPr lang="ru-RU" sz="20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(по 3 направлениям) и </a:t>
            </a: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первичной специализированной </a:t>
            </a:r>
            <a:r>
              <a:rPr lang="ru-RU" sz="20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аккредитации (12 </a:t>
            </a:r>
            <a:r>
              <a:rPr lang="ru-RU" sz="2000" dirty="0" err="1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напр</a:t>
            </a:r>
            <a:r>
              <a:rPr lang="ru-RU" sz="20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ru-RU" sz="20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Создание студенческих учебных лабораторий: санитарно-гигиенические исследования; социально-гигиенический мониторинг,  эпидемиологический анализ, организация иммунопрофилактики</a:t>
            </a:r>
            <a:r>
              <a:rPr lang="ru-RU" sz="20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Развитие студенческих олимпиад, проведение студенческих научно-практических конференций по медико-профилактическому направлению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21136" y="123800"/>
            <a:ext cx="9935568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РЕПУТАЦИИ ИНСТИТУТА ОБЩЕСТВЕННОГО ЗДОРОВЬЯ СЕЧЕНОВСКОГО УНИВЕРСИТЕТА В СТУДЕНЧЕСКОЙ СРЕДЕ НЕМЕДИЦИНСКИХ ВУЗОВ РОССИЙСКОЙ ФЕДЕРАЦИИ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4D1877C9-A268-4C2E-9AC4-9B603FEEA41B}"/>
              </a:ext>
            </a:extLst>
          </p:cNvPr>
          <p:cNvSpPr txBox="1">
            <a:spLocks/>
          </p:cNvSpPr>
          <p:nvPr/>
        </p:nvSpPr>
        <p:spPr>
          <a:xfrm>
            <a:off x="165648" y="2495380"/>
            <a:ext cx="11832167" cy="267388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Волонтерский отряд «Авангард профилактики» ИОЗ Сеченовского Университета</a:t>
            </a:r>
          </a:p>
          <a:p>
            <a:pPr marL="380990" indent="-38099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altLang="ru-RU" sz="2000" dirty="0">
                <a:solidFill>
                  <a:srgbClr val="043377"/>
                </a:solidFill>
                <a:cs typeface="Arial" panose="020B0604020202020204" pitchFamily="34" charset="0"/>
              </a:rPr>
              <a:t>Цель отряда: Повышение уровня информированности и приверженности населения различным аспектам профилактики инфекционных и неинфекционных заболеваний </a:t>
            </a:r>
          </a:p>
          <a:p>
            <a:pPr marL="380990" indent="-38099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altLang="ru-RU" sz="2000" dirty="0" smtClean="0">
                <a:solidFill>
                  <a:srgbClr val="043377"/>
                </a:solidFill>
                <a:cs typeface="Arial" panose="020B0604020202020204" pitchFamily="34" charset="0"/>
              </a:rPr>
              <a:t>Целевые группы: учащиеся </a:t>
            </a:r>
            <a:r>
              <a:rPr lang="ru-RU" altLang="ru-RU" sz="2000" dirty="0" err="1" smtClean="0">
                <a:solidFill>
                  <a:srgbClr val="043377"/>
                </a:solidFill>
                <a:cs typeface="Arial" panose="020B0604020202020204" pitchFamily="34" charset="0"/>
              </a:rPr>
              <a:t>предуниверсария</a:t>
            </a:r>
            <a:r>
              <a:rPr lang="ru-RU" altLang="ru-RU" sz="2000" dirty="0" smtClean="0">
                <a:solidFill>
                  <a:srgbClr val="043377"/>
                </a:solidFill>
                <a:cs typeface="Arial" panose="020B0604020202020204" pitchFamily="34" charset="0"/>
              </a:rPr>
              <a:t> и студенты </a:t>
            </a:r>
            <a:r>
              <a:rPr lang="ru-RU" altLang="ru-RU" sz="2000" dirty="0">
                <a:solidFill>
                  <a:srgbClr val="043377"/>
                </a:solidFill>
                <a:cs typeface="Arial" panose="020B0604020202020204" pitchFamily="34" charset="0"/>
              </a:rPr>
              <a:t>немедицинских </a:t>
            </a:r>
            <a:r>
              <a:rPr lang="ru-RU" altLang="ru-RU" sz="2000" dirty="0" smtClean="0">
                <a:solidFill>
                  <a:srgbClr val="043377"/>
                </a:solidFill>
                <a:cs typeface="Arial" panose="020B0604020202020204" pitchFamily="34" charset="0"/>
              </a:rPr>
              <a:t>ВУЗов. </a:t>
            </a:r>
            <a:r>
              <a:rPr lang="ru-RU" altLang="ru-RU" sz="2000" b="1" i="1" dirty="0" smtClean="0">
                <a:solidFill>
                  <a:srgbClr val="043377"/>
                </a:solidFill>
                <a:cs typeface="Arial" panose="020B0604020202020204" pitchFamily="34" charset="0"/>
              </a:rPr>
              <a:t>Проекты</a:t>
            </a:r>
            <a:r>
              <a:rPr lang="ru-RU" altLang="ru-RU" sz="2000" b="1" i="1" dirty="0">
                <a:solidFill>
                  <a:srgbClr val="043377"/>
                </a:solidFill>
                <a:cs typeface="Arial" panose="020B0604020202020204" pitchFamily="34" charset="0"/>
              </a:rPr>
              <a:t>:</a:t>
            </a:r>
          </a:p>
          <a:p>
            <a:pPr marL="380990" indent="-38099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rgbClr val="043377"/>
                </a:solidFill>
                <a:cs typeface="Arial" panose="020B0604020202020204" pitchFamily="34" charset="0"/>
              </a:rPr>
              <a:t>«От студента студенту: скажи вакцинации ДА!» </a:t>
            </a:r>
            <a:r>
              <a:rPr lang="ru-RU" altLang="ru-RU" sz="2000" i="1" dirty="0">
                <a:solidFill>
                  <a:srgbClr val="043377"/>
                </a:solidFill>
                <a:cs typeface="Arial" panose="020B0604020202020204" pitchFamily="34" charset="0"/>
              </a:rPr>
              <a:t>Серия мероприятий по улучшению информированности и приверженности к вакцинации студентов немедицинских ВУЗов г. Москвы</a:t>
            </a:r>
          </a:p>
          <a:p>
            <a:pPr marL="380990" indent="-38099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000" b="1" dirty="0">
                <a:solidFill>
                  <a:srgbClr val="043377"/>
                </a:solidFill>
                <a:cs typeface="Arial" panose="020B0604020202020204" pitchFamily="34" charset="0"/>
              </a:rPr>
              <a:t>«Профилактика социально значимых инфекционных и неинфекционных болезней»</a:t>
            </a:r>
          </a:p>
          <a:p>
            <a:pPr marL="380990" indent="-38099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ru-RU" altLang="ru-RU" sz="933" dirty="0">
              <a:solidFill>
                <a:srgbClr val="57576E"/>
              </a:solidFill>
              <a:cs typeface="Arial" panose="020B0604020202020204" pitchFamily="34" charset="0"/>
            </a:endParaRPr>
          </a:p>
          <a:p>
            <a:pPr marL="380990" indent="-38099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ru-RU" sz="933" dirty="0">
              <a:solidFill>
                <a:srgbClr val="043377"/>
              </a:solidFill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4DB1B928-AFAC-4A06-AA99-7B7CBD89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0" y="4973260"/>
            <a:ext cx="1358185" cy="159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187FD0EA-24F0-4DB7-93B8-B4907E90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58471" y="4905294"/>
            <a:ext cx="2769442" cy="18440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38DE335F-2147-41E9-A12F-C7DFE980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62700" y="4905294"/>
            <a:ext cx="4373696" cy="18440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BACE6BD4-7432-4D79-BE76-F12C2A71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49988" y="4905294"/>
            <a:ext cx="2862096" cy="187673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916" y="1131619"/>
            <a:ext cx="118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 2019-2020  учебном году впервые включено направление «Медико-профилактическое дело» в олимпиаду «Я — профессионал»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80E0B22-8B76-444D-993E-F032BD4EF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018" y="1547117"/>
            <a:ext cx="2694906" cy="9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6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СПАСИБО ЗА ВНИМАНИЕ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568" y="1825625"/>
            <a:ext cx="99868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1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F9C3E34-BC7E-4397-A33B-7BEB6FB2E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525" y="4847642"/>
            <a:ext cx="1311784" cy="15269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8C6FF36-DD82-4238-B4DF-5677C2F15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542" y="3355524"/>
            <a:ext cx="1377085" cy="9470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4EA079D-1C29-4F70-B099-17259CD6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011" y="1930792"/>
            <a:ext cx="1910065" cy="14531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8EBBA2-0283-4E0B-AD58-FBC54D927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06" y="4822726"/>
            <a:ext cx="857277" cy="11994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D960FA-28E5-4887-9215-B1FDAC719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5709" y="1019023"/>
            <a:ext cx="1651728" cy="9468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F86D34B-C82E-49C3-A5FD-A4769334D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5237" y="2281428"/>
            <a:ext cx="1651728" cy="616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0" y="1180375"/>
            <a:ext cx="8703143" cy="810943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000" b="1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Институт общественного здоровья</a:t>
            </a:r>
            <a:r>
              <a:rPr lang="ru-RU" sz="20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создан 18 февраля 2019 года на базе Медико-профилактического факультета</a:t>
            </a:r>
          </a:p>
        </p:txBody>
      </p:sp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C7A4A36-A05A-4132-8F4F-A207FBBF3DB9}"/>
              </a:ext>
            </a:extLst>
          </p:cNvPr>
          <p:cNvSpPr txBox="1">
            <a:spLocks/>
          </p:cNvSpPr>
          <p:nvPr/>
        </p:nvSpPr>
        <p:spPr>
          <a:xfrm>
            <a:off x="23513" y="2033951"/>
            <a:ext cx="7482915" cy="1453182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Основная задача – интеграция в международное образовательное и научное пространство. Подготовка специалиста мирового класса, востребованного не только в стране, но и за рубежом. Оперативное реагирование на глобальные вызовы времени при подготовке врачей новой формации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C1BED2D-D80B-47B6-B324-E91284284F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9076" y="1797671"/>
            <a:ext cx="1546633" cy="499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28B85B-7AC9-46B9-9AA8-0CA6E84C0410}"/>
              </a:ext>
            </a:extLst>
          </p:cNvPr>
          <p:cNvSpPr txBox="1"/>
          <p:nvPr/>
        </p:nvSpPr>
        <p:spPr>
          <a:xfrm>
            <a:off x="5456219" y="5058511"/>
            <a:ext cx="303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Медико-профилактический</a:t>
            </a:r>
          </a:p>
          <a:p>
            <a:pPr algn="ctr"/>
            <a:r>
              <a:rPr lang="ru-RU" b="1" dirty="0"/>
              <a:t>факультет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22E0188-73BA-4DDC-83DD-AB84A863C6A5}"/>
              </a:ext>
            </a:extLst>
          </p:cNvPr>
          <p:cNvSpPr/>
          <p:nvPr/>
        </p:nvSpPr>
        <p:spPr>
          <a:xfrm>
            <a:off x="868353" y="5476973"/>
            <a:ext cx="1377081" cy="780639"/>
          </a:xfrm>
          <a:prstGeom prst="ellipse">
            <a:avLst/>
          </a:pr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5A705D40-19B0-4ECC-AD1D-32672316FF61}"/>
              </a:ext>
            </a:extLst>
          </p:cNvPr>
          <p:cNvSpPr/>
          <p:nvPr/>
        </p:nvSpPr>
        <p:spPr>
          <a:xfrm>
            <a:off x="3563377" y="4789556"/>
            <a:ext cx="1377081" cy="780639"/>
          </a:xfrm>
          <a:prstGeom prst="ellipse">
            <a:avLst/>
          </a:pr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04D3DE15-1516-4967-8AC3-D7CEE3967110}"/>
              </a:ext>
            </a:extLst>
          </p:cNvPr>
          <p:cNvSpPr/>
          <p:nvPr/>
        </p:nvSpPr>
        <p:spPr>
          <a:xfrm>
            <a:off x="6211413" y="4224215"/>
            <a:ext cx="1377081" cy="780639"/>
          </a:xfrm>
          <a:prstGeom prst="ellipse">
            <a:avLst/>
          </a:pr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026DAFD4-8899-4366-A87A-0FCAEF8FDC31}"/>
              </a:ext>
            </a:extLst>
          </p:cNvPr>
          <p:cNvSpPr/>
          <p:nvPr/>
        </p:nvSpPr>
        <p:spPr>
          <a:xfrm>
            <a:off x="8509550" y="3210610"/>
            <a:ext cx="1377081" cy="780639"/>
          </a:xfrm>
          <a:prstGeom prst="ellipse">
            <a:avLst/>
          </a:pr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B4DFC89-44F6-4FD6-9F07-1E0F3DD5E807}"/>
              </a:ext>
            </a:extLst>
          </p:cNvPr>
          <p:cNvSpPr txBox="1"/>
          <p:nvPr/>
        </p:nvSpPr>
        <p:spPr>
          <a:xfrm>
            <a:off x="1153416" y="5667237"/>
            <a:ext cx="80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F2F9817-D4D4-4DA0-A510-A34752484C3F}"/>
              </a:ext>
            </a:extLst>
          </p:cNvPr>
          <p:cNvSpPr txBox="1"/>
          <p:nvPr/>
        </p:nvSpPr>
        <p:spPr>
          <a:xfrm>
            <a:off x="3848440" y="4979820"/>
            <a:ext cx="80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1935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CAC19D0-E71A-48CA-9426-073E2172A36D}"/>
              </a:ext>
            </a:extLst>
          </p:cNvPr>
          <p:cNvSpPr txBox="1"/>
          <p:nvPr/>
        </p:nvSpPr>
        <p:spPr>
          <a:xfrm>
            <a:off x="6496476" y="4414479"/>
            <a:ext cx="80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1992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DFB051-79D0-4291-8D5B-99EFC322AE4D}"/>
              </a:ext>
            </a:extLst>
          </p:cNvPr>
          <p:cNvSpPr txBox="1"/>
          <p:nvPr/>
        </p:nvSpPr>
        <p:spPr>
          <a:xfrm>
            <a:off x="8794613" y="3400874"/>
            <a:ext cx="80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47AEDA2-1F23-4816-BC2A-BDDFFBB54D8A}"/>
              </a:ext>
            </a:extLst>
          </p:cNvPr>
          <p:cNvSpPr txBox="1"/>
          <p:nvPr/>
        </p:nvSpPr>
        <p:spPr>
          <a:xfrm>
            <a:off x="-360313" y="6212004"/>
            <a:ext cx="383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Санитарно-профилактический</a:t>
            </a:r>
          </a:p>
          <a:p>
            <a:pPr algn="ctr"/>
            <a:r>
              <a:rPr lang="ru-RU" b="1" dirty="0"/>
              <a:t>факультет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3526640-DC68-4F40-8DE5-E4F56A833705}"/>
              </a:ext>
            </a:extLst>
          </p:cNvPr>
          <p:cNvSpPr txBox="1"/>
          <p:nvPr/>
        </p:nvSpPr>
        <p:spPr>
          <a:xfrm>
            <a:off x="2696163" y="5603892"/>
            <a:ext cx="322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Санитарно-гигиенический</a:t>
            </a:r>
          </a:p>
          <a:p>
            <a:pPr algn="ctr"/>
            <a:r>
              <a:rPr lang="ru-RU" b="1" dirty="0"/>
              <a:t>факультет</a:t>
            </a:r>
          </a:p>
        </p:txBody>
      </p:sp>
      <p:sp>
        <p:nvSpPr>
          <p:cNvPr id="25" name="Стрелка: изогнутая 24">
            <a:extLst>
              <a:ext uri="{FF2B5EF4-FFF2-40B4-BE49-F238E27FC236}">
                <a16:creationId xmlns:a16="http://schemas.microsoft.com/office/drawing/2014/main" xmlns="" id="{135A3B49-D794-4A0E-9042-B85C45BD7ED2}"/>
              </a:ext>
            </a:extLst>
          </p:cNvPr>
          <p:cNvSpPr/>
          <p:nvPr/>
        </p:nvSpPr>
        <p:spPr>
          <a:xfrm>
            <a:off x="6783026" y="3455634"/>
            <a:ext cx="1704030" cy="769546"/>
          </a:xfrm>
          <a:prstGeom prst="ben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6" name="Стрелка: изогнутая 25">
            <a:extLst>
              <a:ext uri="{FF2B5EF4-FFF2-40B4-BE49-F238E27FC236}">
                <a16:creationId xmlns:a16="http://schemas.microsoft.com/office/drawing/2014/main" xmlns="" id="{23668397-ED6C-4901-B6D4-F42C05895A7D}"/>
              </a:ext>
            </a:extLst>
          </p:cNvPr>
          <p:cNvSpPr/>
          <p:nvPr/>
        </p:nvSpPr>
        <p:spPr>
          <a:xfrm>
            <a:off x="4178263" y="4519788"/>
            <a:ext cx="1986353" cy="269572"/>
          </a:xfrm>
          <a:prstGeom prst="ben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26">
            <a:extLst>
              <a:ext uri="{FF2B5EF4-FFF2-40B4-BE49-F238E27FC236}">
                <a16:creationId xmlns:a16="http://schemas.microsoft.com/office/drawing/2014/main" xmlns="" id="{FA37D519-1C93-4093-89DA-57654271F351}"/>
              </a:ext>
            </a:extLst>
          </p:cNvPr>
          <p:cNvSpPr/>
          <p:nvPr/>
        </p:nvSpPr>
        <p:spPr>
          <a:xfrm>
            <a:off x="1466000" y="5058510"/>
            <a:ext cx="2008096" cy="401317"/>
          </a:xfrm>
          <a:prstGeom prst="ben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ECB8F21-36C7-48B5-8735-D53041A60D7F}"/>
              </a:ext>
            </a:extLst>
          </p:cNvPr>
          <p:cNvSpPr txBox="1"/>
          <p:nvPr/>
        </p:nvSpPr>
        <p:spPr>
          <a:xfrm>
            <a:off x="8275835" y="3999763"/>
            <a:ext cx="1917735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srgbClr val="043377"/>
                </a:solidFill>
              </a:rPr>
              <a:t>Институт общественного здоровья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3C862EA7-6D74-4CB0-836B-4C01426FF0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8468" y="3734487"/>
            <a:ext cx="764074" cy="114300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9BA78DD-5AFF-46C8-BEF5-E1945ADA4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0" y="3645686"/>
            <a:ext cx="932407" cy="115295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E129CDA-084F-450D-9562-027EF00456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659" y="3708900"/>
            <a:ext cx="787231" cy="118729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8F40DFD-05AA-4309-A28D-F6F3CDBC49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6464" y="3734487"/>
            <a:ext cx="711137" cy="114816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47BE2CCF-A77E-4B5F-AC18-6538887760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8474" y="5828607"/>
            <a:ext cx="1161259" cy="88463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C79D5DBA-663E-4B17-A096-E976470D69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7906" y="6371324"/>
            <a:ext cx="1352417" cy="405391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CA664AED-AA21-492C-89E6-19480CFE2052}"/>
              </a:ext>
            </a:extLst>
          </p:cNvPr>
          <p:cNvSpPr/>
          <p:nvPr/>
        </p:nvSpPr>
        <p:spPr>
          <a:xfrm>
            <a:off x="10040644" y="4341855"/>
            <a:ext cx="2046321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Нанотехнологии</a:t>
            </a:r>
            <a:endParaRPr lang="ru-RU" sz="1500" b="1" dirty="0">
              <a:solidFill>
                <a:srgbClr val="3C537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Биоинформатика</a:t>
            </a:r>
            <a:endParaRPr lang="ru-RU" sz="1500" b="1" dirty="0">
              <a:solidFill>
                <a:srgbClr val="3C537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1500" b="1" dirty="0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ru-RU" sz="1500" b="1" dirty="0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</a:p>
          <a:p>
            <a:pPr algn="r"/>
            <a:r>
              <a:rPr lang="ru-RU" sz="1500" b="1" dirty="0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Биомедицина</a:t>
            </a:r>
          </a:p>
          <a:p>
            <a:pPr algn="r"/>
            <a:r>
              <a:rPr lang="ru-RU" sz="1500" b="1" dirty="0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Цифровая медицина</a:t>
            </a:r>
          </a:p>
          <a:p>
            <a:pPr algn="r"/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Геномика</a:t>
            </a:r>
            <a:r>
              <a:rPr lang="ru-RU" sz="1500" b="1" dirty="0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метагеномика</a:t>
            </a:r>
            <a:endParaRPr lang="ru-RU" sz="1500" b="1" dirty="0">
              <a:solidFill>
                <a:srgbClr val="3C537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Протеомика</a:t>
            </a:r>
            <a:endParaRPr lang="ru-RU" sz="1500" b="1" dirty="0">
              <a:solidFill>
                <a:srgbClr val="3C537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Омиксные</a:t>
            </a:r>
            <a:r>
              <a:rPr lang="ru-RU" sz="1500" b="1" dirty="0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</a:t>
            </a:r>
          </a:p>
          <a:p>
            <a:pPr algn="r"/>
            <a:r>
              <a:rPr lang="ru-RU" sz="1500" b="1" dirty="0" err="1">
                <a:solidFill>
                  <a:srgbClr val="3C537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Нутрициогеномика</a:t>
            </a:r>
            <a:endParaRPr lang="ru-RU" sz="1500" b="1" dirty="0">
              <a:solidFill>
                <a:srgbClr val="3C537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D3FA0FD6-E9DC-46A2-8CCE-936FE1943338}"/>
              </a:ext>
            </a:extLst>
          </p:cNvPr>
          <p:cNvSpPr txBox="1">
            <a:spLocks/>
          </p:cNvSpPr>
          <p:nvPr/>
        </p:nvSpPr>
        <p:spPr>
          <a:xfrm>
            <a:off x="321135" y="94505"/>
            <a:ext cx="9835821" cy="96102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ИЗ ФАКУЛЬТЕТА В ИНСТИТУТ: ОТ ИСТОРИИ И ТРАДИЦИЙ К БУДУЩЕМУ МЕДИЦИНЫ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Новый этап подготовки специалистов в области общественного здоровья и профилактической медицины</a:t>
            </a:r>
            <a:endParaRPr lang="en-US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1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21135" y="167868"/>
            <a:ext cx="9215348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6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СОСТАВ ИНСТИТУТА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6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Основа – восемь ведущих профильных кафедр</a:t>
            </a:r>
            <a:endParaRPr lang="en-US" sz="2667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BF65E76-EC6A-4F36-BD65-BAC8405AB206}"/>
              </a:ext>
            </a:extLst>
          </p:cNvPr>
          <p:cNvSpPr txBox="1">
            <a:spLocks/>
          </p:cNvSpPr>
          <p:nvPr/>
        </p:nvSpPr>
        <p:spPr>
          <a:xfrm>
            <a:off x="173988" y="1723698"/>
            <a:ext cx="11938643" cy="4809533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26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 состав Института вошли 8 профильных кафедр, обеспечивающих подготовку по всем основным направлениям:</a:t>
            </a:r>
          </a:p>
          <a:p>
            <a:pPr algn="l">
              <a:lnSpc>
                <a:spcPct val="110000"/>
              </a:lnSpc>
            </a:pPr>
            <a:endParaRPr lang="ru-RU" sz="1867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1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экологии человека и гигиены окружающей среды - 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академик РАН Г.Г. Онищенко;</a:t>
            </a: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эпидемиологии и доказательной медицины –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Академик РАН Н.И. </a:t>
            </a:r>
            <a:r>
              <a:rPr lang="ru-RU" sz="1867" i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Брико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;</a:t>
            </a:r>
            <a:endParaRPr lang="ru-RU" sz="2133" i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микробиологии, вирусологии и иммунологии -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Академик РАН В.В. Зверев;</a:t>
            </a: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общей гигиены –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проф. П.И. Мельниченко;</a:t>
            </a: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гигиены детей и подростков –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член корр. РАН В.Р. Кучма;</a:t>
            </a: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медицины труда, авиационной, космической и водолазной медицины –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член корр. РАН </a:t>
            </a:r>
            <a:r>
              <a:rPr lang="ru-RU" sz="1867" i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И.В.Бухтияров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общественного здоровья и здравоохранения имени Н.А. Семашко –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проф. В.А. Решетников</a:t>
            </a:r>
          </a:p>
          <a:p>
            <a:pPr algn="l">
              <a:lnSpc>
                <a:spcPct val="130000"/>
              </a:lnSpc>
            </a:pP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- кафедра социальной гигиены и организации госсанэпидслужбы по обеспечению санитарно-эпидемиологического благополучия населения – </a:t>
            </a:r>
            <a:r>
              <a:rPr lang="ru-RU" sz="1867" i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проф. М.П. </a:t>
            </a:r>
            <a:r>
              <a:rPr lang="ru-RU" sz="1867" i="1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Шевырева</a:t>
            </a:r>
            <a:r>
              <a:rPr lang="ru-RU" sz="1867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l">
              <a:lnSpc>
                <a:spcPct val="130000"/>
              </a:lnSpc>
            </a:pPr>
            <a:endParaRPr lang="ru-RU" sz="1867" i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21136" y="167868"/>
            <a:ext cx="7227745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НАПРАВЛЕНИЕ ПОДГОТОВКИ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Медико-профилактическое дело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BF65E76-EC6A-4F36-BD65-BAC8405AB206}"/>
              </a:ext>
            </a:extLst>
          </p:cNvPr>
          <p:cNvSpPr txBox="1">
            <a:spLocks/>
          </p:cNvSpPr>
          <p:nvPr/>
        </p:nvSpPr>
        <p:spPr>
          <a:xfrm>
            <a:off x="303719" y="1190380"/>
            <a:ext cx="10402447" cy="143558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6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Специальность</a:t>
            </a:r>
            <a:r>
              <a:rPr lang="ru-RU" sz="16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32.05.01 Медико-профилактическое дело</a:t>
            </a:r>
          </a:p>
          <a:p>
            <a:pPr algn="l">
              <a:lnSpc>
                <a:spcPct val="120000"/>
              </a:lnSpc>
            </a:pPr>
            <a:r>
              <a:rPr lang="ru-RU" sz="16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Квалификация (степень): 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врач по общей гигиене, по эпидемиологии</a:t>
            </a:r>
          </a:p>
          <a:p>
            <a:pPr algn="l">
              <a:lnSpc>
                <a:spcPct val="120000"/>
              </a:lnSpc>
            </a:pPr>
            <a:r>
              <a:rPr lang="ru-RU" sz="16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Продолжительность обучения: </a:t>
            </a:r>
            <a:r>
              <a:rPr lang="ru-RU" sz="1600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6 лет </a:t>
            </a:r>
          </a:p>
          <a:p>
            <a:pPr algn="l">
              <a:lnSpc>
                <a:spcPct val="120000"/>
              </a:lnSpc>
            </a:pPr>
            <a:r>
              <a:rPr lang="ru-RU" sz="16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Форма обучения: </a:t>
            </a:r>
            <a:r>
              <a:rPr lang="ru-RU" sz="16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очная</a:t>
            </a:r>
            <a:r>
              <a:rPr lang="ru-RU" sz="16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.   </a:t>
            </a:r>
            <a:r>
              <a:rPr lang="ru-RU" sz="16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Обучается </a:t>
            </a:r>
            <a:r>
              <a:rPr lang="ru-RU" sz="16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963 студентов, из них 6 иностранцев</a:t>
            </a:r>
            <a:r>
              <a:rPr lang="ru-RU" sz="16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.   В 2019-20гг принято – </a:t>
            </a:r>
            <a:r>
              <a:rPr lang="ru-RU" sz="1600" b="1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25 чел по целевому набору</a:t>
            </a:r>
            <a:endParaRPr lang="ru-RU" sz="1600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F04630-F03E-4772-82B1-4B8370EB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21" y="2879008"/>
            <a:ext cx="3993961" cy="2666617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xmlns="" id="{57314D8E-7CEE-4689-99EF-A80926F27D16}"/>
              </a:ext>
            </a:extLst>
          </p:cNvPr>
          <p:cNvSpPr/>
          <p:nvPr/>
        </p:nvSpPr>
        <p:spPr>
          <a:xfrm>
            <a:off x="2533492" y="3163369"/>
            <a:ext cx="4380113" cy="210420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Левая фигурная скобка 10">
            <a:extLst>
              <a:ext uri="{FF2B5EF4-FFF2-40B4-BE49-F238E27FC236}">
                <a16:creationId xmlns:a16="http://schemas.microsoft.com/office/drawing/2014/main" xmlns="" id="{44305D67-C8A9-4F05-A1C7-40523468DFF3}"/>
              </a:ext>
            </a:extLst>
          </p:cNvPr>
          <p:cNvSpPr/>
          <p:nvPr/>
        </p:nvSpPr>
        <p:spPr>
          <a:xfrm>
            <a:off x="2196123" y="4212317"/>
            <a:ext cx="497768" cy="906760"/>
          </a:xfrm>
          <a:prstGeom prst="leftBrace">
            <a:avLst>
              <a:gd name="adj1" fmla="val 8333"/>
              <a:gd name="adj2" fmla="val 49051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D6D7B3-4A2C-4C7C-A20C-C0D6E75DFFA6}"/>
              </a:ext>
            </a:extLst>
          </p:cNvPr>
          <p:cNvSpPr txBox="1"/>
          <p:nvPr/>
        </p:nvSpPr>
        <p:spPr>
          <a:xfrm>
            <a:off x="331296" y="4212316"/>
            <a:ext cx="1520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43377"/>
                </a:solidFill>
              </a:rPr>
              <a:t>Первые</a:t>
            </a:r>
          </a:p>
          <a:p>
            <a:r>
              <a:rPr lang="ru-RU" dirty="0">
                <a:solidFill>
                  <a:srgbClr val="043377"/>
                </a:solidFill>
              </a:rPr>
              <a:t>3 года обучения</a:t>
            </a:r>
            <a:endParaRPr lang="ru-RU" sz="2000" dirty="0">
              <a:solidFill>
                <a:srgbClr val="043377"/>
              </a:solidFill>
            </a:endParaRPr>
          </a:p>
        </p:txBody>
      </p:sp>
      <p:sp>
        <p:nvSpPr>
          <p:cNvPr id="15" name="Левая фигурная скобка 14">
            <a:extLst>
              <a:ext uri="{FF2B5EF4-FFF2-40B4-BE49-F238E27FC236}">
                <a16:creationId xmlns:a16="http://schemas.microsoft.com/office/drawing/2014/main" xmlns="" id="{61A06E06-B4E6-4336-B817-07020F749739}"/>
              </a:ext>
            </a:extLst>
          </p:cNvPr>
          <p:cNvSpPr/>
          <p:nvPr/>
        </p:nvSpPr>
        <p:spPr>
          <a:xfrm>
            <a:off x="1930400" y="2879010"/>
            <a:ext cx="700968" cy="1107997"/>
          </a:xfrm>
          <a:prstGeom prst="leftBrace">
            <a:avLst>
              <a:gd name="adj1" fmla="val 8333"/>
              <a:gd name="adj2" fmla="val 41215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953A7E-8FBF-4851-8714-5916F495EA7E}"/>
              </a:ext>
            </a:extLst>
          </p:cNvPr>
          <p:cNvSpPr txBox="1"/>
          <p:nvPr/>
        </p:nvSpPr>
        <p:spPr>
          <a:xfrm>
            <a:off x="429846" y="3101970"/>
            <a:ext cx="128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43377"/>
                </a:solidFill>
              </a:rPr>
              <a:t>4-6 курсы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71F1D4-74DB-4ABB-BA46-1C7C7EBF464E}"/>
              </a:ext>
            </a:extLst>
          </p:cNvPr>
          <p:cNvSpPr txBox="1"/>
          <p:nvPr/>
        </p:nvSpPr>
        <p:spPr>
          <a:xfrm>
            <a:off x="2336800" y="4212316"/>
            <a:ext cx="472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43377"/>
                </a:solidFill>
              </a:rPr>
              <a:t>Вводные специальные дисциплины</a:t>
            </a:r>
          </a:p>
          <a:p>
            <a:pPr algn="ctr"/>
            <a:r>
              <a:rPr lang="ru-RU" sz="1600" dirty="0">
                <a:solidFill>
                  <a:srgbClr val="043377"/>
                </a:solidFill>
              </a:rPr>
              <a:t>Клинические и общемедицинские дисциплины</a:t>
            </a:r>
          </a:p>
          <a:p>
            <a:pPr algn="ctr"/>
            <a:r>
              <a:rPr lang="ru-RU" sz="1600" dirty="0">
                <a:solidFill>
                  <a:srgbClr val="043377"/>
                </a:solidFill>
              </a:rPr>
              <a:t>Фундаментальные дисциплины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4945054-3205-4AA3-9333-0E4952823B44}"/>
              </a:ext>
            </a:extLst>
          </p:cNvPr>
          <p:cNvSpPr txBox="1"/>
          <p:nvPr/>
        </p:nvSpPr>
        <p:spPr>
          <a:xfrm>
            <a:off x="2533492" y="2879010"/>
            <a:ext cx="4234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43377"/>
                </a:solidFill>
              </a:rPr>
              <a:t>Научно-исследовательская работа</a:t>
            </a:r>
          </a:p>
          <a:p>
            <a:pPr algn="ctr"/>
            <a:r>
              <a:rPr lang="ru-RU" dirty="0">
                <a:solidFill>
                  <a:srgbClr val="043377"/>
                </a:solidFill>
              </a:rPr>
              <a:t>Производственная практика</a:t>
            </a:r>
          </a:p>
          <a:p>
            <a:pPr algn="ctr"/>
            <a:r>
              <a:rPr lang="ru-RU" dirty="0">
                <a:solidFill>
                  <a:srgbClr val="043377"/>
                </a:solidFill>
              </a:rPr>
              <a:t>Специальные дисциплины</a:t>
            </a:r>
          </a:p>
          <a:p>
            <a:pPr algn="ctr"/>
            <a:r>
              <a:rPr lang="ru-RU" sz="1200" dirty="0">
                <a:solidFill>
                  <a:srgbClr val="043377"/>
                </a:solidFill>
              </a:rPr>
              <a:t>(пропедевтика профилактических дисциплин)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3D91DB7B-788F-4FFE-A493-97546285212D}"/>
              </a:ext>
            </a:extLst>
          </p:cNvPr>
          <p:cNvCxnSpPr/>
          <p:nvPr/>
        </p:nvCxnSpPr>
        <p:spPr>
          <a:xfrm flipV="1">
            <a:off x="7389905" y="3101971"/>
            <a:ext cx="2616" cy="3326613"/>
          </a:xfrm>
          <a:prstGeom prst="straightConnector1">
            <a:avLst/>
          </a:prstGeom>
          <a:ln w="76200">
            <a:solidFill>
              <a:srgbClr val="043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48677" y="5439507"/>
            <a:ext cx="6264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Предуниверсарий</a:t>
            </a:r>
            <a:endParaRPr lang="ru-RU" b="1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Кадетский </a:t>
            </a:r>
            <a:r>
              <a:rPr lang="ru-RU" dirty="0"/>
              <a:t>класс (медико-профилактическое направление)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Школы </a:t>
            </a:r>
            <a:r>
              <a:rPr lang="ru-RU" dirty="0"/>
              <a:t>с ориентацией на медико-профилактическое </a:t>
            </a:r>
            <a:r>
              <a:rPr lang="ru-RU" dirty="0" smtClean="0"/>
              <a:t>направление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8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55601" y="310108"/>
            <a:ext cx="9417573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НАПРАВЛЕНИЯ </a:t>
            </a:r>
            <a:r>
              <a:rPr lang="ru-RU" sz="2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РАЗВИТИЯ ИОЗ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7E0AEA81-7520-427F-B634-1F58C63D4F08}"/>
              </a:ext>
            </a:extLst>
          </p:cNvPr>
          <p:cNvSpPr txBox="1">
            <a:spLocks/>
          </p:cNvSpPr>
          <p:nvPr/>
        </p:nvSpPr>
        <p:spPr>
          <a:xfrm>
            <a:off x="429657" y="1438996"/>
            <a:ext cx="11438360" cy="4899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Развитие кадрового </a:t>
            </a:r>
            <a:r>
              <a:rPr lang="ru-RU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потенциала кафедр института</a:t>
            </a:r>
            <a:endParaRPr lang="ru-RU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Увеличение публикационной активности </a:t>
            </a:r>
            <a:r>
              <a:rPr lang="ru-RU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сотрудников в </a:t>
            </a: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области «</a:t>
            </a:r>
            <a:r>
              <a:rPr lang="ru-RU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Public</a:t>
            </a: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dirty="0" err="1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Health</a:t>
            </a: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»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научного авторитета среди мирового сообщества в области общественного здоровья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рейтинга в международной образовательной среде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Достижение позиции лидера в области подготовки специалиста </a:t>
            </a:r>
            <a:r>
              <a:rPr lang="ru-RU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медико-профилактического профиля среди </a:t>
            </a:r>
            <a:r>
              <a:rPr lang="ru-RU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ВУЗов Российской </a:t>
            </a:r>
            <a:r>
              <a:rPr lang="ru-RU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Федерации</a:t>
            </a:r>
            <a:endParaRPr lang="ru-RU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8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1D1843-9FFE-4F3A-B392-29B2FA7F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" y="3870394"/>
            <a:ext cx="4865519" cy="2965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55601" y="184572"/>
            <a:ext cx="9417573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КАДРОВЫЙ ПОТЕНЦИАЛ (РАЗВИТИЕ)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Курс на омоложение 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xmlns="" id="{48BDE9FE-AC86-4FC7-B66F-5BEAFE7A5C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31566" y="1164437"/>
          <a:ext cx="8861429" cy="4988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680">
                  <a:extLst>
                    <a:ext uri="{9D8B030D-6E8A-4147-A177-3AD203B41FA5}">
                      <a16:colId xmlns:a16="http://schemas.microsoft.com/office/drawing/2014/main" xmlns="" val="2138247059"/>
                    </a:ext>
                  </a:extLst>
                </a:gridCol>
                <a:gridCol w="1766657">
                  <a:extLst>
                    <a:ext uri="{9D8B030D-6E8A-4147-A177-3AD203B41FA5}">
                      <a16:colId xmlns:a16="http://schemas.microsoft.com/office/drawing/2014/main" xmlns="" val="3158892656"/>
                    </a:ext>
                  </a:extLst>
                </a:gridCol>
                <a:gridCol w="1677874">
                  <a:extLst>
                    <a:ext uri="{9D8B030D-6E8A-4147-A177-3AD203B41FA5}">
                      <a16:colId xmlns:a16="http://schemas.microsoft.com/office/drawing/2014/main" xmlns="" val="2012702519"/>
                    </a:ext>
                  </a:extLst>
                </a:gridCol>
                <a:gridCol w="1187932">
                  <a:extLst>
                    <a:ext uri="{9D8B030D-6E8A-4147-A177-3AD203B41FA5}">
                      <a16:colId xmlns:a16="http://schemas.microsoft.com/office/drawing/2014/main" xmlns="" val="3804540064"/>
                    </a:ext>
                  </a:extLst>
                </a:gridCol>
                <a:gridCol w="1772286">
                  <a:extLst>
                    <a:ext uri="{9D8B030D-6E8A-4147-A177-3AD203B41FA5}">
                      <a16:colId xmlns:a16="http://schemas.microsoft.com/office/drawing/2014/main" xmlns="" val="4202053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u="sng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 2019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u="sng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err="1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Сеченовский</a:t>
                      </a:r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Университет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695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«Молодые ученые»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 21%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66781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до 40 лет,                </a:t>
                      </a:r>
                      <a:r>
                        <a:rPr lang="ru-RU" b="0" i="0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b="0" i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783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30 лет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i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8197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35 лет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 </a:t>
                      </a:r>
                      <a:r>
                        <a:rPr lang="ru-RU" i="1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</a:t>
                      </a:r>
                      <a:r>
                        <a:rPr lang="ru-RU" i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1861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984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лет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34,1%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</a:t>
                      </a:r>
                      <a:r>
                        <a:rPr lang="ru-RU" dirty="0" err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</a:t>
                      </a:r>
                      <a:r>
                        <a:rPr lang="ru-RU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46218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6691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8661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627853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кандидаты наук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i="1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060990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ru-RU" i="1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доктора наук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i="1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3C53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C53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087888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BD00B7-3BE2-4CCF-B2A9-068A22B7D2CC}"/>
              </a:ext>
            </a:extLst>
          </p:cNvPr>
          <p:cNvSpPr txBox="1"/>
          <p:nvPr/>
        </p:nvSpPr>
        <p:spPr>
          <a:xfrm>
            <a:off x="165648" y="1233561"/>
            <a:ext cx="2485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ППС в Институте:</a:t>
            </a:r>
          </a:p>
          <a:p>
            <a:r>
              <a:rPr lang="ru-RU" sz="2000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 человека</a:t>
            </a:r>
          </a:p>
          <a:p>
            <a:endParaRPr lang="ru-RU" sz="2000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возраст:</a:t>
            </a:r>
          </a:p>
          <a:p>
            <a:r>
              <a:rPr lang="ru-RU" sz="2000" i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51,5 лет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xmlns="" id="{41955CC3-6E7E-4994-B24D-4F430CFD0DE1}"/>
              </a:ext>
            </a:extLst>
          </p:cNvPr>
          <p:cNvSpPr/>
          <p:nvPr/>
        </p:nvSpPr>
        <p:spPr>
          <a:xfrm>
            <a:off x="7303370" y="1899822"/>
            <a:ext cx="541538" cy="168676"/>
          </a:xfrm>
          <a:prstGeom prst="rightArrow">
            <a:avLst/>
          </a:prstGeom>
          <a:noFill/>
          <a:ln w="38100">
            <a:solidFill>
              <a:srgbClr val="3C5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xmlns="" id="{29D068BB-B013-44A8-9BA9-7DA6A634E45D}"/>
              </a:ext>
            </a:extLst>
          </p:cNvPr>
          <p:cNvSpPr/>
          <p:nvPr/>
        </p:nvSpPr>
        <p:spPr>
          <a:xfrm>
            <a:off x="7303370" y="2283041"/>
            <a:ext cx="541538" cy="168676"/>
          </a:xfrm>
          <a:prstGeom prst="rightArrow">
            <a:avLst/>
          </a:prstGeom>
          <a:noFill/>
          <a:ln w="38100">
            <a:solidFill>
              <a:srgbClr val="3C5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xmlns="" id="{AF0018C4-B346-491C-AA44-EA312778FC28}"/>
              </a:ext>
            </a:extLst>
          </p:cNvPr>
          <p:cNvSpPr/>
          <p:nvPr/>
        </p:nvSpPr>
        <p:spPr>
          <a:xfrm>
            <a:off x="7303370" y="2925134"/>
            <a:ext cx="541538" cy="168676"/>
          </a:xfrm>
          <a:prstGeom prst="rightArrow">
            <a:avLst/>
          </a:prstGeom>
          <a:noFill/>
          <a:ln w="38100">
            <a:solidFill>
              <a:srgbClr val="3C5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xmlns="" id="{7D264E5B-0107-4AAD-A629-AC28DB7EFCD5}"/>
              </a:ext>
            </a:extLst>
          </p:cNvPr>
          <p:cNvSpPr/>
          <p:nvPr/>
        </p:nvSpPr>
        <p:spPr>
          <a:xfrm>
            <a:off x="7303370" y="3295094"/>
            <a:ext cx="541538" cy="168676"/>
          </a:xfrm>
          <a:prstGeom prst="rightArrow">
            <a:avLst/>
          </a:prstGeom>
          <a:noFill/>
          <a:ln w="38100">
            <a:solidFill>
              <a:srgbClr val="3C5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8BE967D9-6DE4-430E-8E86-FA0C9BBA10FC}"/>
              </a:ext>
            </a:extLst>
          </p:cNvPr>
          <p:cNvSpPr/>
          <p:nvPr/>
        </p:nvSpPr>
        <p:spPr>
          <a:xfrm>
            <a:off x="7303370" y="4018951"/>
            <a:ext cx="541538" cy="168676"/>
          </a:xfrm>
          <a:prstGeom prst="rightArrow">
            <a:avLst/>
          </a:prstGeom>
          <a:noFill/>
          <a:ln w="38100">
            <a:solidFill>
              <a:srgbClr val="3C5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xmlns="" id="{4783F34C-2A00-4D95-9226-EA6CE079ABA3}"/>
              </a:ext>
            </a:extLst>
          </p:cNvPr>
          <p:cNvSpPr/>
          <p:nvPr/>
        </p:nvSpPr>
        <p:spPr>
          <a:xfrm>
            <a:off x="8717882" y="5442009"/>
            <a:ext cx="426128" cy="603681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306C323-15F1-48D7-AEDD-7BEF48B06F76}"/>
              </a:ext>
            </a:extLst>
          </p:cNvPr>
          <p:cNvSpPr txBox="1"/>
          <p:nvPr/>
        </p:nvSpPr>
        <p:spPr>
          <a:xfrm>
            <a:off x="9206149" y="5559183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82,0%</a:t>
            </a:r>
          </a:p>
        </p:txBody>
      </p:sp>
    </p:spTree>
    <p:extLst>
      <p:ext uri="{BB962C8B-B14F-4D97-AF65-F5344CB8AC3E}">
        <p14:creationId xmlns:p14="http://schemas.microsoft.com/office/powerpoint/2010/main" val="353509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21136" y="167868"/>
            <a:ext cx="10088955" cy="88964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РЕЗЕРВ НАУЧНО-ПЕДАГОГИЧЕСКИХ РАБОТНИКОВ:  АСПИРАНТЫ И ОРДИНАТОРЫ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1296" y="1172981"/>
            <a:ext cx="11536721" cy="543636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70C0"/>
                </a:solidFill>
              </a:rPr>
              <a:t>Всего аспирантов </a:t>
            </a:r>
            <a:r>
              <a:rPr lang="ru-RU" sz="2800" b="1" dirty="0" smtClean="0">
                <a:solidFill>
                  <a:srgbClr val="0070C0"/>
                </a:solidFill>
              </a:rPr>
              <a:t>33</a:t>
            </a:r>
            <a:r>
              <a:rPr lang="ru-RU" sz="3600" b="1" dirty="0" smtClean="0">
                <a:solidFill>
                  <a:srgbClr val="0070C0"/>
                </a:solidFill>
              </a:rPr>
              <a:t>,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из них </a:t>
            </a:r>
            <a:r>
              <a:rPr lang="ru-RU" sz="2800" b="1" dirty="0" smtClean="0">
                <a:solidFill>
                  <a:srgbClr val="0070C0"/>
                </a:solidFill>
              </a:rPr>
              <a:t>26 </a:t>
            </a:r>
            <a:r>
              <a:rPr lang="ru-RU" sz="2000" b="1" dirty="0">
                <a:solidFill>
                  <a:srgbClr val="0070C0"/>
                </a:solidFill>
              </a:rPr>
              <a:t>на трех кафедрах</a:t>
            </a:r>
            <a:r>
              <a:rPr lang="ru-RU" sz="2000" b="1" dirty="0"/>
              <a:t>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/>
              <a:t> эпидемиологии и доказательной медицины </a:t>
            </a:r>
            <a:r>
              <a:rPr lang="ru-RU" sz="1600" dirty="0" smtClean="0"/>
              <a:t>(9), общественного </a:t>
            </a:r>
            <a:r>
              <a:rPr lang="ru-RU" sz="1600" dirty="0"/>
              <a:t>здоровья и здравоохранения </a:t>
            </a:r>
            <a:r>
              <a:rPr lang="ru-RU" sz="1600" dirty="0" smtClean="0"/>
              <a:t>(10),  микробиологии</a:t>
            </a:r>
            <a:r>
              <a:rPr lang="ru-RU" sz="1600" dirty="0"/>
              <a:t>, вирусологии и иммунологии </a:t>
            </a:r>
            <a:r>
              <a:rPr lang="ru-RU" sz="1600" dirty="0" smtClean="0"/>
              <a:t>(7)</a:t>
            </a:r>
            <a:endParaRPr lang="ru-RU" sz="1600" dirty="0"/>
          </a:p>
          <a:p>
            <a:r>
              <a:rPr lang="ru-RU" b="1" dirty="0">
                <a:solidFill>
                  <a:srgbClr val="C00000"/>
                </a:solidFill>
              </a:rPr>
              <a:t>Отсутствуют аспиранты на </a:t>
            </a:r>
            <a:r>
              <a:rPr lang="ru-RU" b="1" dirty="0" smtClean="0">
                <a:solidFill>
                  <a:srgbClr val="C00000"/>
                </a:solidFill>
              </a:rPr>
              <a:t>кафедре:</a:t>
            </a:r>
            <a:endParaRPr lang="ru-RU" b="1" dirty="0">
              <a:solidFill>
                <a:srgbClr val="C0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/>
              <a:t>социальной гигиены и организации госсанэпидслужбы по обеспечению санитарно-эпидемиологического благополучия населения</a:t>
            </a:r>
          </a:p>
          <a:p>
            <a:r>
              <a:rPr lang="ru-RU" sz="2000" b="1" dirty="0" smtClean="0">
                <a:solidFill>
                  <a:srgbClr val="00B0F0"/>
                </a:solidFill>
              </a:rPr>
              <a:t>Всего </a:t>
            </a:r>
            <a:r>
              <a:rPr lang="ru-RU" sz="2000" b="1" dirty="0">
                <a:solidFill>
                  <a:srgbClr val="00B0F0"/>
                </a:solidFill>
              </a:rPr>
              <a:t>ординаторов </a:t>
            </a:r>
            <a:r>
              <a:rPr lang="ru-RU" sz="2000" b="1" dirty="0" smtClean="0">
                <a:solidFill>
                  <a:srgbClr val="00B0F0"/>
                </a:solidFill>
              </a:rPr>
              <a:t>–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54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человека из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них:   2018-2019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-22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;  2019-2020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- 32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1F325E"/>
                </a:solidFill>
              </a:rPr>
              <a:t>Кафедра </a:t>
            </a:r>
            <a:r>
              <a:rPr lang="ru-RU" sz="1600" b="1" dirty="0">
                <a:solidFill>
                  <a:srgbClr val="1F325E"/>
                </a:solidFill>
              </a:rPr>
              <a:t>общей гигиены (2018-2019 -9; 2019-2020 - 12)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1F325E"/>
                </a:solidFill>
              </a:rPr>
              <a:t>Кафедра </a:t>
            </a:r>
            <a:r>
              <a:rPr lang="ru-RU" sz="1600" b="1" dirty="0">
                <a:solidFill>
                  <a:srgbClr val="1F325E"/>
                </a:solidFill>
              </a:rPr>
              <a:t>эпидемиологии и доказательной медицины (2018-2019 -6; 2019-2020 - 12)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1F325E"/>
                </a:solidFill>
              </a:rPr>
              <a:t>Кафедра </a:t>
            </a:r>
            <a:r>
              <a:rPr lang="ru-RU" sz="1600" b="1" dirty="0">
                <a:solidFill>
                  <a:srgbClr val="1F325E"/>
                </a:solidFill>
              </a:rPr>
              <a:t>общественного здоровья и здравоохранения (2018-2019 -5; 2019-2020 - 3)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1F325E"/>
                </a:solidFill>
              </a:rPr>
              <a:t>Кафедра </a:t>
            </a:r>
            <a:r>
              <a:rPr lang="ru-RU" sz="1600" b="1" dirty="0">
                <a:solidFill>
                  <a:srgbClr val="1F325E"/>
                </a:solidFill>
              </a:rPr>
              <a:t>социальной гигиены и организации госсанэпидслужбы по обеспечению санитарно-эпидемиологического благополучия населения (2018-2019 -2; 2019-2020 - 2)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1F325E"/>
                </a:solidFill>
              </a:rPr>
              <a:t>Кафедра </a:t>
            </a:r>
            <a:r>
              <a:rPr lang="ru-RU" sz="1600" b="1" dirty="0">
                <a:solidFill>
                  <a:srgbClr val="1F325E"/>
                </a:solidFill>
              </a:rPr>
              <a:t>медицины труда, авиационной, космической и водолазной медицины (2018-2019 -0; 2019-2020 - 3)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C00000"/>
                </a:solidFill>
              </a:rPr>
              <a:t>Ординаторы </a:t>
            </a:r>
            <a:r>
              <a:rPr lang="ru-RU" sz="1600" b="1" dirty="0">
                <a:solidFill>
                  <a:srgbClr val="C00000"/>
                </a:solidFill>
              </a:rPr>
              <a:t>отсутствуют на кафедре микробиологии, кафедре экологии человека и гигиены окружающей среды, кафедре гигиены детей и подростков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55601" y="310108"/>
            <a:ext cx="9417573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ПОВЫШЕНИЕ ПУБЛИКАЦИОННОЙ АКТИВНОСТИ</a:t>
            </a:r>
            <a:endParaRPr lang="en-US" sz="2400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912BCB1C-298A-465C-A594-B67497C8A86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135446"/>
          <a:ext cx="5741841" cy="381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FAEDA831-8D73-4D03-BFAB-CEA5421245F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00478" y="1135446"/>
          <a:ext cx="5225272" cy="3658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997E01-54EF-4C94-84F6-0D8851C08A2D}"/>
              </a:ext>
            </a:extLst>
          </p:cNvPr>
          <p:cNvSpPr txBox="1"/>
          <p:nvPr/>
        </p:nvSpPr>
        <p:spPr>
          <a:xfrm>
            <a:off x="0" y="4793825"/>
            <a:ext cx="5085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количества публикаций в журналах Q1 БД </a:t>
            </a:r>
            <a:r>
              <a:rPr lang="ru-RU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endParaRPr lang="en-US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общественного здоровья и здравоохранения имени Н.А.</a:t>
            </a:r>
            <a:r>
              <a:rPr lang="en-US" sz="14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Семашко</a:t>
            </a:r>
            <a:r>
              <a:rPr lang="en-US" sz="14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endParaRPr lang="ru-RU" sz="1400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эпидемиологии и ДМ</a:t>
            </a:r>
            <a:r>
              <a:rPr lang="en-US" sz="14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</a:t>
            </a:r>
            <a:endParaRPr lang="ru-RU" sz="1400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530629-ED19-4018-AA2E-A68F019A528D}"/>
              </a:ext>
            </a:extLst>
          </p:cNvPr>
          <p:cNvSpPr txBox="1"/>
          <p:nvPr/>
        </p:nvSpPr>
        <p:spPr>
          <a:xfrm>
            <a:off x="5311491" y="3912593"/>
            <a:ext cx="66884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ru-RU" sz="1600" b="1" u="sng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Хирша</a:t>
            </a:r>
            <a:r>
              <a:rPr lang="ru-RU" sz="1600" b="1" u="sng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сотрудников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 сотрудников – 2</a:t>
            </a:r>
            <a:endParaRPr lang="en-US" sz="1600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Заведующие </a:t>
            </a: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экологии человека и гигиены окружающей среды: </a:t>
            </a:r>
            <a:r>
              <a:rPr lang="en-US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 – </a:t>
            </a: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РИНЦ - 43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микробиологии, вирусологии и иммунологии: </a:t>
            </a:r>
            <a:r>
              <a:rPr lang="en-US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 – 7, </a:t>
            </a: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РИНЦ </a:t>
            </a:r>
            <a:r>
              <a:rPr lang="ru-RU" sz="1600" b="1" dirty="0" smtClean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Эпидемиологии  и ДМ: </a:t>
            </a:r>
            <a:r>
              <a:rPr lang="ru-RU" sz="1600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6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4, РИНЦ - 24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3C5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2888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10410092" y="123778"/>
            <a:ext cx="1457925" cy="809957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1" y="-4970"/>
            <a:ext cx="331295" cy="1133859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55601" y="310108"/>
            <a:ext cx="9417573" cy="7217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ПУБЛИКАЦИИ В ВЫСОКОЦИТИРУЕМЫХ ЖУРНАЛАХ </a:t>
            </a:r>
            <a:r>
              <a:rPr lang="en-US" sz="2400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Q1</a:t>
            </a:r>
          </a:p>
        </p:txBody>
      </p:sp>
      <p:pic>
        <p:nvPicPr>
          <p:cNvPr id="13" name="Объект 4" descr="Изображение выглядит как текст, руба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4FE4AEE-7C85-4A49-9619-CD3EC7574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994969"/>
            <a:ext cx="2527299" cy="339329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FA4C4CF-EF7B-4F50-A4E2-023F8700B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219707"/>
            <a:ext cx="9563100" cy="145003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FE7B19E-0D0C-415E-82C4-304AAC941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83" y="2803088"/>
            <a:ext cx="7206745" cy="12213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3D1476-0663-43A8-AC39-9F62C7275A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521614"/>
            <a:ext cx="4448583" cy="12480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1598257-E595-4BAE-A3DD-784E88175C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46" y="4079957"/>
            <a:ext cx="4322384" cy="1221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FBFF78-CA48-4D9B-9520-3C65A02D95FE}"/>
              </a:ext>
            </a:extLst>
          </p:cNvPr>
          <p:cNvSpPr txBox="1"/>
          <p:nvPr/>
        </p:nvSpPr>
        <p:spPr>
          <a:xfrm>
            <a:off x="7581530" y="4157822"/>
            <a:ext cx="4328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статей в высокорейтинговых журналах </a:t>
            </a:r>
            <a:r>
              <a:rPr lang="en-US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000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JAMA в рамках коллаборации </a:t>
            </a:r>
            <a:r>
              <a:rPr lang="ru-RU" sz="2000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</a:t>
            </a:r>
            <a:r>
              <a:rPr lang="en-US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of</a:t>
            </a:r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ru-RU" sz="2000" b="1" dirty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(GBD</a:t>
            </a:r>
            <a:r>
              <a:rPr lang="ru-RU" sz="2000" b="1" dirty="0" smtClean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000" b="1" dirty="0" smtClean="0">
                <a:solidFill>
                  <a:srgbClr val="3C5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Глобальное бремя заболеваний, травм и факторов риска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1542</Words>
  <Application>Microsoft Office PowerPoint</Application>
  <PresentationFormat>Произвольный</PresentationFormat>
  <Paragraphs>212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Брико Николай Иванович </vt:lpstr>
      <vt:lpstr>Институт общественного здоровья создан 18 февраля 2019 года на базе Медико-профилактического факультета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 Яковлевна</dc:creator>
  <cp:lastModifiedBy>Брико НИ</cp:lastModifiedBy>
  <cp:revision>113</cp:revision>
  <cp:lastPrinted>2019-11-06T06:50:09Z</cp:lastPrinted>
  <dcterms:created xsi:type="dcterms:W3CDTF">2019-10-22T07:58:46Z</dcterms:created>
  <dcterms:modified xsi:type="dcterms:W3CDTF">2019-11-06T09:55:42Z</dcterms:modified>
</cp:coreProperties>
</file>